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101"/>
  </p:notesMasterIdLst>
  <p:handoutMasterIdLst>
    <p:handoutMasterId r:id="rId102"/>
  </p:handoutMasterIdLst>
  <p:sldIdLst>
    <p:sldId id="498" r:id="rId2"/>
    <p:sldId id="405" r:id="rId3"/>
    <p:sldId id="314" r:id="rId4"/>
    <p:sldId id="315" r:id="rId5"/>
    <p:sldId id="624" r:id="rId6"/>
    <p:sldId id="559" r:id="rId7"/>
    <p:sldId id="560" r:id="rId8"/>
    <p:sldId id="562" r:id="rId9"/>
    <p:sldId id="561" r:id="rId10"/>
    <p:sldId id="619" r:id="rId11"/>
    <p:sldId id="563" r:id="rId12"/>
    <p:sldId id="579" r:id="rId13"/>
    <p:sldId id="580" r:id="rId14"/>
    <p:sldId id="625" r:id="rId15"/>
    <p:sldId id="564" r:id="rId16"/>
    <p:sldId id="574" r:id="rId17"/>
    <p:sldId id="575" r:id="rId18"/>
    <p:sldId id="576" r:id="rId19"/>
    <p:sldId id="565" r:id="rId20"/>
    <p:sldId id="626" r:id="rId21"/>
    <p:sldId id="566" r:id="rId22"/>
    <p:sldId id="567" r:id="rId23"/>
    <p:sldId id="568" r:id="rId24"/>
    <p:sldId id="627" r:id="rId25"/>
    <p:sldId id="569" r:id="rId26"/>
    <p:sldId id="628" r:id="rId27"/>
    <p:sldId id="570" r:id="rId28"/>
    <p:sldId id="629" r:id="rId29"/>
    <p:sldId id="344" r:id="rId30"/>
    <p:sldId id="345" r:id="rId31"/>
    <p:sldId id="525" r:id="rId32"/>
    <p:sldId id="526" r:id="rId33"/>
    <p:sldId id="641" r:id="rId34"/>
    <p:sldId id="630" r:id="rId35"/>
    <p:sldId id="350" r:id="rId36"/>
    <p:sldId id="528" r:id="rId37"/>
    <p:sldId id="351" r:id="rId38"/>
    <p:sldId id="352" r:id="rId39"/>
    <p:sldId id="362" r:id="rId40"/>
    <p:sldId id="363" r:id="rId41"/>
    <p:sldId id="349" r:id="rId42"/>
    <p:sldId id="348" r:id="rId43"/>
    <p:sldId id="527" r:id="rId44"/>
    <p:sldId id="353" r:id="rId45"/>
    <p:sldId id="631" r:id="rId46"/>
    <p:sldId id="364" r:id="rId47"/>
    <p:sldId id="354" r:id="rId48"/>
    <p:sldId id="590" r:id="rId49"/>
    <p:sldId id="591" r:id="rId50"/>
    <p:sldId id="584" r:id="rId51"/>
    <p:sldId id="355" r:id="rId52"/>
    <p:sldId id="439" r:id="rId53"/>
    <p:sldId id="357" r:id="rId54"/>
    <p:sldId id="360" r:id="rId55"/>
    <p:sldId id="361" r:id="rId56"/>
    <p:sldId id="632" r:id="rId57"/>
    <p:sldId id="371" r:id="rId58"/>
    <p:sldId id="398" r:id="rId59"/>
    <p:sldId id="373" r:id="rId60"/>
    <p:sldId id="374" r:id="rId61"/>
    <p:sldId id="375" r:id="rId62"/>
    <p:sldId id="376" r:id="rId63"/>
    <p:sldId id="377" r:id="rId64"/>
    <p:sldId id="378" r:id="rId65"/>
    <p:sldId id="634" r:id="rId66"/>
    <p:sldId id="379" r:id="rId67"/>
    <p:sldId id="380" r:id="rId68"/>
    <p:sldId id="381" r:id="rId69"/>
    <p:sldId id="382" r:id="rId70"/>
    <p:sldId id="633" r:id="rId71"/>
    <p:sldId id="383" r:id="rId72"/>
    <p:sldId id="586" r:id="rId73"/>
    <p:sldId id="571" r:id="rId74"/>
    <p:sldId id="384" r:id="rId75"/>
    <p:sldId id="636" r:id="rId76"/>
    <p:sldId id="455" r:id="rId77"/>
    <p:sldId id="635" r:id="rId78"/>
    <p:sldId id="593" r:id="rId79"/>
    <p:sldId id="594" r:id="rId80"/>
    <p:sldId id="595" r:id="rId81"/>
    <p:sldId id="637" r:id="rId82"/>
    <p:sldId id="596" r:id="rId83"/>
    <p:sldId id="638" r:id="rId84"/>
    <p:sldId id="597" r:id="rId85"/>
    <p:sldId id="604" r:id="rId86"/>
    <p:sldId id="639" r:id="rId87"/>
    <p:sldId id="606" r:id="rId88"/>
    <p:sldId id="607" r:id="rId89"/>
    <p:sldId id="609" r:id="rId90"/>
    <p:sldId id="610" r:id="rId91"/>
    <p:sldId id="435" r:id="rId92"/>
    <p:sldId id="436" r:id="rId93"/>
    <p:sldId id="437" r:id="rId94"/>
    <p:sldId id="438" r:id="rId95"/>
    <p:sldId id="427" r:id="rId96"/>
    <p:sldId id="640" r:id="rId97"/>
    <p:sldId id="613" r:id="rId98"/>
    <p:sldId id="428" r:id="rId99"/>
    <p:sldId id="617" r:id="rId100"/>
  </p:sldIdLst>
  <p:sldSz cx="12192000" cy="6858000"/>
  <p:notesSz cx="9929813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9" id="{20A50968-99D7-2F42-B7D6-377D4C96C909}">
          <p14:sldIdLst>
            <p14:sldId id="498"/>
            <p14:sldId id="405"/>
            <p14:sldId id="314"/>
            <p14:sldId id="315"/>
          </p14:sldIdLst>
        </p14:section>
        <p14:section name="9.1 Building a Text Classifier without Manual Features" id="{FC2D348F-5575-6743-B8DB-93DFD5D14F40}">
          <p14:sldIdLst>
            <p14:sldId id="624"/>
            <p14:sldId id="559"/>
            <p14:sldId id="560"/>
            <p14:sldId id="562"/>
            <p14:sldId id="561"/>
            <p14:sldId id="619"/>
            <p14:sldId id="563"/>
            <p14:sldId id="579"/>
            <p14:sldId id="580"/>
          </p14:sldIdLst>
        </p14:section>
        <p14:section name="9.2 Pooling" id="{926CD8A6-2C75-2F4D-8C1E-0829C33F9870}">
          <p14:sldIdLst>
            <p14:sldId id="625"/>
            <p14:sldId id="564"/>
            <p14:sldId id="574"/>
            <p14:sldId id="575"/>
            <p14:sldId id="576"/>
            <p14:sldId id="565"/>
          </p14:sldIdLst>
        </p14:section>
        <p14:section name="9.3 Convolutional Neural Network" id="{21B0B5D6-CC2E-0848-BBEC-6F1B63DABE16}">
          <p14:sldIdLst>
            <p14:sldId id="626"/>
            <p14:sldId id="566"/>
            <p14:sldId id="567"/>
            <p14:sldId id="568"/>
            <p14:sldId id="627"/>
            <p14:sldId id="569"/>
          </p14:sldIdLst>
        </p14:section>
        <p14:section name="9.4 Representing graphs" id="{80A68170-0604-8248-8E0A-4CC0AAA3968A}">
          <p14:sldIdLst>
            <p14:sldId id="628"/>
            <p14:sldId id="570"/>
          </p14:sldIdLst>
        </p14:section>
        <p14:section name="9.4.1 Vanilla RNNs" id="{4D0BC735-B2EB-5940-B3E6-A3F1DB896290}">
          <p14:sldIdLst>
            <p14:sldId id="629"/>
            <p14:sldId id="344"/>
            <p14:sldId id="345"/>
            <p14:sldId id="525"/>
            <p14:sldId id="526"/>
            <p14:sldId id="641"/>
          </p14:sldIdLst>
        </p14:section>
        <p14:section name="9.4.2 Training RNNs" id="{63401D69-D44D-BA48-9C2C-B8AB2188F774}">
          <p14:sldIdLst>
            <p14:sldId id="630"/>
            <p14:sldId id="350"/>
            <p14:sldId id="528"/>
            <p14:sldId id="351"/>
            <p14:sldId id="352"/>
            <p14:sldId id="362"/>
            <p14:sldId id="363"/>
            <p14:sldId id="349"/>
            <p14:sldId id="348"/>
            <p14:sldId id="527"/>
            <p14:sldId id="353"/>
          </p14:sldIdLst>
        </p14:section>
        <p14:section name="9.4.3 LSTM and GRU" id="{D5F7C67A-2551-ED43-8FA9-4AD4C557C736}">
          <p14:sldIdLst>
            <p14:sldId id="631"/>
            <p14:sldId id="364"/>
            <p14:sldId id="354"/>
            <p14:sldId id="590"/>
            <p14:sldId id="591"/>
            <p14:sldId id="584"/>
            <p14:sldId id="355"/>
            <p14:sldId id="439"/>
            <p14:sldId id="357"/>
            <p14:sldId id="360"/>
            <p14:sldId id="361"/>
          </p14:sldIdLst>
        </p14:section>
        <p14:section name="9.5 Neural Attention" id="{A19BFC27-D1B8-1A44-87CB-CC31940BFCAD}">
          <p14:sldIdLst>
            <p14:sldId id="632"/>
            <p14:sldId id="371"/>
            <p14:sldId id="398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9.5.1 Query-Key-Value Attention" id="{078B62D0-F692-7B45-A7F4-BAB0F0B6ED1C}">
          <p14:sldIdLst>
            <p14:sldId id="634"/>
            <p14:sldId id="379"/>
            <p14:sldId id="380"/>
            <p14:sldId id="381"/>
            <p14:sldId id="382"/>
          </p14:sldIdLst>
        </p14:section>
        <p14:section name="9.5.2 Self-Attention-Network (SAN)" id="{90D46312-0881-B648-8116-7701A111FB4F}">
          <p14:sldIdLst>
            <p14:sldId id="633"/>
            <p14:sldId id="383"/>
            <p14:sldId id="586"/>
            <p14:sldId id="571"/>
            <p14:sldId id="384"/>
          </p14:sldIdLst>
        </p14:section>
        <p14:section name="9.6 Training Neural Network" id="{2CA3F264-07E6-034E-95F5-F97608CE881E}">
          <p14:sldIdLst>
            <p14:sldId id="636"/>
            <p14:sldId id="455"/>
          </p14:sldIdLst>
        </p14:section>
        <p14:section name="9.6.1 Architecture and Parameters" id="{06D91EC7-E45F-3F4C-8F54-82BBE2A46511}">
          <p14:sldIdLst>
            <p14:sldId id="635"/>
            <p14:sldId id="593"/>
            <p14:sldId id="594"/>
            <p14:sldId id="595"/>
          </p14:sldIdLst>
        </p14:section>
        <p14:section name="9.6.2 Improving SGD" id="{8002332E-2D7A-E340-89EE-AE74E87299EB}">
          <p14:sldIdLst>
            <p14:sldId id="637"/>
            <p14:sldId id="596"/>
            <p14:sldId id="638"/>
            <p14:sldId id="597"/>
            <p14:sldId id="604"/>
          </p14:sldIdLst>
        </p14:section>
        <p14:section name="9.6.3 Parameterize Specific Learning Rate" id="{356EB558-98F3-E349-9E4A-6BDDEEF6B3C1}">
          <p14:sldIdLst>
            <p14:sldId id="639"/>
            <p14:sldId id="606"/>
            <p14:sldId id="607"/>
            <p14:sldId id="609"/>
            <p14:sldId id="610"/>
            <p14:sldId id="435"/>
            <p14:sldId id="436"/>
            <p14:sldId id="437"/>
            <p14:sldId id="438"/>
            <p14:sldId id="427"/>
          </p14:sldIdLst>
        </p14:section>
        <p14:section name="9.6.4 Hyper-Parameter Search" id="{85F08B3A-68F5-0C43-85F8-44BBFD957259}">
          <p14:sldIdLst>
            <p14:sldId id="640"/>
            <p14:sldId id="613"/>
            <p14:sldId id="428"/>
            <p14:sldId id="6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B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2" autoAdjust="0"/>
    <p:restoredTop sz="86765" autoAdjust="0"/>
  </p:normalViewPr>
  <p:slideViewPr>
    <p:cSldViewPr snapToGrid="0">
      <p:cViewPr>
        <p:scale>
          <a:sx n="75" d="100"/>
          <a:sy n="75" d="100"/>
        </p:scale>
        <p:origin x="1123" y="-1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5113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982" y="3271381"/>
            <a:ext cx="794385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换成</a:t>
            </a:r>
            <a:r>
              <a:rPr lang="en-US" altLang="zh-CN" dirty="0" err="1"/>
              <a:t>P_i</a:t>
            </a:r>
            <a:r>
              <a:rPr lang="en-US" altLang="zh-CN" dirty="0"/>
              <a:t> [j]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50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03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已经修改</a:t>
            </a:r>
          </a:p>
        </p:txBody>
      </p:sp>
    </p:spTree>
    <p:extLst>
      <p:ext uri="{BB962C8B-B14F-4D97-AF65-F5344CB8AC3E}">
        <p14:creationId xmlns:p14="http://schemas.microsoft.com/office/powerpoint/2010/main" val="1879072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修改下标</a:t>
            </a:r>
          </a:p>
        </p:txBody>
      </p:sp>
    </p:spTree>
    <p:extLst>
      <p:ext uri="{BB962C8B-B14F-4D97-AF65-F5344CB8AC3E}">
        <p14:creationId xmlns:p14="http://schemas.microsoft.com/office/powerpoint/2010/main" val="261251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7350" y="849313"/>
            <a:ext cx="4075113" cy="22939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gate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17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7350" y="849313"/>
            <a:ext cx="4075113" cy="22939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232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7350" y="849313"/>
            <a:ext cx="4075113" cy="22939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gate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27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87243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改一下新加的</a:t>
            </a:r>
            <a:r>
              <a:rPr lang="en-US" altLang="zh-CN" dirty="0"/>
              <a:t>H</a:t>
            </a:r>
            <a:r>
              <a:rPr lang="zh-CN" altLang="en-US" dirty="0"/>
              <a:t>的格式</a:t>
            </a:r>
          </a:p>
        </p:txBody>
      </p:sp>
    </p:spTree>
    <p:extLst>
      <p:ext uri="{BB962C8B-B14F-4D97-AF65-F5344CB8AC3E}">
        <p14:creationId xmlns:p14="http://schemas.microsoft.com/office/powerpoint/2010/main" val="131314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2A697597-861C-4B95-875C-46D6F1678B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3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665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87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24.tmp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4.tmp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6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30.tmp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1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0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5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tmp"/><Relationship Id="rId5" Type="http://schemas.openxmlformats.org/officeDocument/2006/relationships/image" Target="../media/image78.png"/><Relationship Id="rId4" Type="http://schemas.openxmlformats.org/officeDocument/2006/relationships/image" Target="../media/image38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tmp"/><Relationship Id="rId5" Type="http://schemas.openxmlformats.org/officeDocument/2006/relationships/image" Target="../media/image83.png"/><Relationship Id="rId4" Type="http://schemas.openxmlformats.org/officeDocument/2006/relationships/image" Target="../media/image40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5.emf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85.png"/><Relationship Id="rId7" Type="http://schemas.openxmlformats.org/officeDocument/2006/relationships/oleObject" Target="../embeddings/oleObject8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6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500.png"/><Relationship Id="rId10" Type="http://schemas.openxmlformats.org/officeDocument/2006/relationships/image" Target="../media/image51.png"/><Relationship Id="rId9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13" Type="http://schemas.openxmlformats.org/officeDocument/2006/relationships/image" Target="../media/image113.png"/><Relationship Id="rId3" Type="http://schemas.openxmlformats.org/officeDocument/2006/relationships/notesSlide" Target="../notesSlides/notesSlide8.xml"/><Relationship Id="rId12" Type="http://schemas.openxmlformats.org/officeDocument/2006/relationships/image" Target="../media/image11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6.emf"/><Relationship Id="rId1" Type="http://schemas.openxmlformats.org/officeDocument/2006/relationships/tags" Target="../tags/tag2.xml"/><Relationship Id="rId11" Type="http://schemas.openxmlformats.org/officeDocument/2006/relationships/image" Target="../media/image111.png"/><Relationship Id="rId5" Type="http://schemas.openxmlformats.org/officeDocument/2006/relationships/image" Target="../media/image110.png"/><Relationship Id="rId15" Type="http://schemas.openxmlformats.org/officeDocument/2006/relationships/image" Target="../media/image691.png"/><Relationship Id="rId10" Type="http://schemas.openxmlformats.org/officeDocument/2006/relationships/image" Target="../media/image640.png"/><Relationship Id="rId4" Type="http://schemas.openxmlformats.org/officeDocument/2006/relationships/image" Target="../media/image600.png"/><Relationship Id="rId9" Type="http://schemas.openxmlformats.org/officeDocument/2006/relationships/image" Target="../media/image630.png"/><Relationship Id="rId14" Type="http://schemas.openxmlformats.org/officeDocument/2006/relationships/image" Target="../media/image6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1.png"/><Relationship Id="rId5" Type="http://schemas.openxmlformats.org/officeDocument/2006/relationships/image" Target="../media/image87.w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7.png"/><Relationship Id="rId5" Type="http://schemas.openxmlformats.org/officeDocument/2006/relationships/image" Target="../media/image105.png"/><Relationship Id="rId10" Type="http://schemas.openxmlformats.org/officeDocument/2006/relationships/image" Target="../media/image11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1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47.png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11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12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50.png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13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b="1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b="1" dirty="0"/>
              <a:t>Westlake University</a:t>
            </a:r>
            <a:endParaRPr b="1" dirty="0"/>
          </a:p>
        </p:txBody>
      </p:sp>
      <p:sp>
        <p:nvSpPr>
          <p:cNvPr id="514" name="Google Shape;514;p27"/>
          <p:cNvSpPr/>
          <p:nvPr/>
        </p:nvSpPr>
        <p:spPr>
          <a:xfrm>
            <a:off x="7693658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7972391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8996263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8996263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8996263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8996263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30825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8996263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30825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078493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30825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30825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30825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45339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45339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45339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224828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224828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224828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453396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224828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224828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45339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8996264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76654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536819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76654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536819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536819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536819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536819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536819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76654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766540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766540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766540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8979937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078495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07849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07849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07849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07849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68315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683151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683151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371164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68315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68315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371164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14144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14144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14144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14144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14144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14144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59972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371164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91287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371168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371168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59972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371164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599729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91287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91287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91287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912875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807322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807322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821309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821309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451996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609409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76677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468570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333863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504118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119281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817813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626581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479645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580501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580501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721643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815236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085229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6956333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222265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286047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376955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853226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309029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587162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853225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516651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071629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832829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577759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32403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06896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068961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853225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853225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853225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853225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398553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063554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063554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063554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063554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071629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805643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109563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059810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059810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140290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464472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204408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206148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332105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204405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753660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809667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753661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619554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47380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328026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328026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204406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204406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204406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204406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257469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324528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809668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918111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091863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204406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204404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204404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204407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204407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846970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125668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125668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204407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204407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339701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370011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534429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700033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865637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030054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195659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0974083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0974083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0974083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037043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086026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855702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1952506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086025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507009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551341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508201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404403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292429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180487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180487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086023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086023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086023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894189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178145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551339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767077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086021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086025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579309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793891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793891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086021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188666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C7836FFD-150B-9443-9F04-8254B0FCF739}"/>
              </a:ext>
            </a:extLst>
          </p:cNvPr>
          <p:cNvSpPr/>
          <p:nvPr/>
        </p:nvSpPr>
        <p:spPr>
          <a:xfrm>
            <a:off x="590328" y="259096"/>
            <a:ext cx="8067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Text Classification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2751B3CA-D1AE-EF4B-85D2-3A425EBD971D}"/>
                  </a:ext>
                </a:extLst>
              </p:cNvPr>
              <p:cNvSpPr/>
              <p:nvPr/>
            </p:nvSpPr>
            <p:spPr>
              <a:xfrm>
                <a:off x="590328" y="1744981"/>
                <a:ext cx="6592947" cy="2814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Represent each word in the sentence also using word embedding.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sequence size </a:t>
                </a:r>
                <a:r>
                  <a:rPr lang="en-US" altLang="zh-CN" sz="2400">
                    <a:latin typeface="Palatino"/>
                  </a:rPr>
                  <a:t>can vary!</a:t>
                </a:r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Use a sequence encoding network to extract hidden features automatically.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2751B3CA-D1AE-EF4B-85D2-3A425EBD9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28" y="1744981"/>
                <a:ext cx="6592947" cy="2814040"/>
              </a:xfrm>
              <a:prstGeom prst="rect">
                <a:avLst/>
              </a:prstGeom>
              <a:blipFill>
                <a:blip r:embed="rId2"/>
                <a:stretch>
                  <a:fillRect l="-1538" r="-1731" b="-35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B1DFA14-E004-F44B-B045-6ECFB7246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54"/>
          <a:stretch/>
        </p:blipFill>
        <p:spPr>
          <a:xfrm>
            <a:off x="7183275" y="2358305"/>
            <a:ext cx="4123774" cy="25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3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73F48370-0710-0A40-A2B0-F5BC4D7D39B4}"/>
              </a:ext>
            </a:extLst>
          </p:cNvPr>
          <p:cNvSpPr/>
          <p:nvPr/>
        </p:nvSpPr>
        <p:spPr>
          <a:xfrm>
            <a:off x="425454" y="251448"/>
            <a:ext cx="6400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Encoder</a:t>
            </a:r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337CBC72-2646-4346-ADCE-D206F94D167F}"/>
              </a:ext>
            </a:extLst>
          </p:cNvPr>
          <p:cNvSpPr/>
          <p:nvPr/>
        </p:nvSpPr>
        <p:spPr>
          <a:xfrm>
            <a:off x="732550" y="1308187"/>
            <a:ext cx="1024025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600" dirty="0">
                <a:latin typeface="Palatino"/>
              </a:rPr>
              <a:t>A subnetwork that transforms a </a:t>
            </a:r>
            <a:r>
              <a:rPr lang="en-US" altLang="zh-CN" sz="2600" b="1" dirty="0">
                <a:latin typeface="Palatino"/>
              </a:rPr>
              <a:t>sequence</a:t>
            </a:r>
            <a:r>
              <a:rPr lang="en-US" altLang="zh-CN" sz="2600" dirty="0">
                <a:latin typeface="Palatino"/>
              </a:rPr>
              <a:t> of dense vectors into a </a:t>
            </a:r>
            <a:r>
              <a:rPr lang="en-US" altLang="zh-CN" sz="2600" b="1" dirty="0">
                <a:latin typeface="Palatino"/>
              </a:rPr>
              <a:t>single</a:t>
            </a:r>
            <a:r>
              <a:rPr lang="en-US" altLang="zh-CN" sz="2600" dirty="0">
                <a:latin typeface="Palatino"/>
              </a:rPr>
              <a:t> dense vector that represents features over the whole sequence.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Pooling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Convolutional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Recurrent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Attentional neural network</a:t>
            </a:r>
            <a:endParaRPr lang="zh-CN" altLang="en-US" sz="2400" dirty="0">
              <a:latin typeface="Palatin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ADF92-ABFD-2F4E-80A8-B9964DD41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54"/>
          <a:stretch/>
        </p:blipFill>
        <p:spPr>
          <a:xfrm>
            <a:off x="6197738" y="3209544"/>
            <a:ext cx="4123774" cy="25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577C6164-03A4-DD41-890F-9CAB29A2631F}"/>
              </a:ext>
            </a:extLst>
          </p:cNvPr>
          <p:cNvSpPr/>
          <p:nvPr/>
        </p:nvSpPr>
        <p:spPr>
          <a:xfrm>
            <a:off x="266150" y="201302"/>
            <a:ext cx="8008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2A844444-62D7-CD45-9CBE-ADD75EE5D4A8}"/>
                  </a:ext>
                </a:extLst>
              </p:cNvPr>
              <p:cNvSpPr/>
              <p:nvPr/>
            </p:nvSpPr>
            <p:spPr>
              <a:xfrm>
                <a:off x="538678" y="847633"/>
                <a:ext cx="9443522" cy="4058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Output classes: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Input vector: a sequence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Sequence encoding layer gives abstract vector representation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Softmax multi-class output layer calculates the classification probability distribution: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softmax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2A844444-62D7-CD45-9CBE-ADD75EE5D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78" y="847633"/>
                <a:ext cx="9443522" cy="4058355"/>
              </a:xfrm>
              <a:prstGeom prst="rect">
                <a:avLst/>
              </a:prstGeom>
              <a:blipFill>
                <a:blip r:embed="rId2"/>
                <a:stretch>
                  <a:fillRect l="-940" b="-196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81123C-6875-7047-B5B3-1D986494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82" y="3359723"/>
            <a:ext cx="3715035" cy="3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1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698E752D-F483-6F4B-9F9A-5A3AE35BF37E}"/>
              </a:ext>
            </a:extLst>
          </p:cNvPr>
          <p:cNvSpPr/>
          <p:nvPr/>
        </p:nvSpPr>
        <p:spPr>
          <a:xfrm>
            <a:off x="494753" y="214146"/>
            <a:ext cx="8115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39A85AC8-1F64-0B42-B5A8-DCA761D1E65F}"/>
                  </a:ext>
                </a:extLst>
              </p:cNvPr>
              <p:cNvSpPr/>
              <p:nvPr/>
            </p:nvSpPr>
            <p:spPr>
              <a:xfrm>
                <a:off x="1152452" y="860477"/>
                <a:ext cx="9887096" cy="2876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With log-likelihood loss (cross-entropy loss)</a:t>
                </a:r>
              </a:p>
              <a:p>
                <a:pPr marL="914400" lvl="1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Training samples: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marL="914400" lvl="1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Cross-entropy loss: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</m:nary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𝐩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marL="914400" lvl="1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Back-backpropagation, SGD</a:t>
                </a:r>
                <a:endParaRPr lang="zh-CN" altLang="en-US" sz="2000" dirty="0">
                  <a:latin typeface="Palatino"/>
                </a:endParaRPr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Each layer is responsible for its own back-propagation.</a:t>
                </a: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39A85AC8-1F64-0B42-B5A8-DCA761D1E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52" y="860477"/>
                <a:ext cx="9887096" cy="2876813"/>
              </a:xfrm>
              <a:prstGeom prst="rect">
                <a:avLst/>
              </a:prstGeom>
              <a:blipFill>
                <a:blip r:embed="rId2"/>
                <a:stretch>
                  <a:fillRect l="-769" b="-35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425E12-6D4B-A344-BA8E-A8F10129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112" y="3888206"/>
            <a:ext cx="3241596" cy="28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998321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A8CBE26B-BF5A-1447-82D1-A77BB6139F50}"/>
              </a:ext>
            </a:extLst>
          </p:cNvPr>
          <p:cNvSpPr/>
          <p:nvPr/>
        </p:nvSpPr>
        <p:spPr>
          <a:xfrm>
            <a:off x="585788" y="136524"/>
            <a:ext cx="3780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81E95D2-5FE3-BC41-A6EF-A33F8723B9CB}"/>
                  </a:ext>
                </a:extLst>
              </p:cNvPr>
              <p:cNvSpPr/>
              <p:nvPr/>
            </p:nvSpPr>
            <p:spPr>
              <a:xfrm>
                <a:off x="975767" y="1148021"/>
                <a:ext cx="9922024" cy="16979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Pooling aggregates input sequence (deep averaging network)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Sum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sum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81E95D2-5FE3-BC41-A6EF-A33F8723B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7" y="1148021"/>
                <a:ext cx="9922024" cy="1697901"/>
              </a:xfrm>
              <a:prstGeom prst="rect">
                <a:avLst/>
              </a:prstGeom>
              <a:blipFill>
                <a:blip r:embed="rId2"/>
                <a:stretch>
                  <a:fillRect l="-894" b="-518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9" descr="图示&#10;&#10;描述已自动生成">
            <a:extLst>
              <a:ext uri="{FF2B5EF4-FFF2-40B4-BE49-F238E27FC236}">
                <a16:creationId xmlns:a16="http://schemas.microsoft.com/office/drawing/2014/main" id="{BA57E12A-C86C-1B4D-85F9-B3BE80C5C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r="19217"/>
          <a:stretch/>
        </p:blipFill>
        <p:spPr>
          <a:xfrm>
            <a:off x="7085798" y="2236045"/>
            <a:ext cx="3484605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A8CBE26B-BF5A-1447-82D1-A77BB6139F50}"/>
              </a:ext>
            </a:extLst>
          </p:cNvPr>
          <p:cNvSpPr/>
          <p:nvPr/>
        </p:nvSpPr>
        <p:spPr>
          <a:xfrm>
            <a:off x="585788" y="136524"/>
            <a:ext cx="3780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81E95D2-5FE3-BC41-A6EF-A33F8723B9CB}"/>
                  </a:ext>
                </a:extLst>
              </p:cNvPr>
              <p:cNvSpPr/>
              <p:nvPr/>
            </p:nvSpPr>
            <p:spPr>
              <a:xfrm>
                <a:off x="975767" y="1148021"/>
                <a:ext cx="9922024" cy="3592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Pooling aggregates input sequence (deep averaging network)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Sum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sum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Average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avg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81E95D2-5FE3-BC41-A6EF-A33F8723B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7" y="1148021"/>
                <a:ext cx="9922024" cy="3592330"/>
              </a:xfrm>
              <a:prstGeom prst="rect">
                <a:avLst/>
              </a:prstGeom>
              <a:blipFill>
                <a:blip r:embed="rId2"/>
                <a:stretch>
                  <a:fillRect l="-894" b="-66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9" descr="图示&#10;&#10;描述已自动生成">
            <a:extLst>
              <a:ext uri="{FF2B5EF4-FFF2-40B4-BE49-F238E27FC236}">
                <a16:creationId xmlns:a16="http://schemas.microsoft.com/office/drawing/2014/main" id="{BA57E12A-C86C-1B4D-85F9-B3BE80C5C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r="19217"/>
          <a:stretch/>
        </p:blipFill>
        <p:spPr>
          <a:xfrm>
            <a:off x="7085798" y="2236045"/>
            <a:ext cx="3484605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2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A8CBE26B-BF5A-1447-82D1-A77BB6139F50}"/>
              </a:ext>
            </a:extLst>
          </p:cNvPr>
          <p:cNvSpPr/>
          <p:nvPr/>
        </p:nvSpPr>
        <p:spPr>
          <a:xfrm>
            <a:off x="585788" y="136524"/>
            <a:ext cx="3780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81E95D2-5FE3-BC41-A6EF-A33F8723B9CB}"/>
                  </a:ext>
                </a:extLst>
              </p:cNvPr>
              <p:cNvSpPr/>
              <p:nvPr/>
            </p:nvSpPr>
            <p:spPr>
              <a:xfrm>
                <a:off x="975767" y="1148021"/>
                <a:ext cx="9922024" cy="4713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Pooling aggregates input sequence (deep averaging network)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Sum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sum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Average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avg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Max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[1],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[2],…,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81E95D2-5FE3-BC41-A6EF-A33F8723B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7" y="1148021"/>
                <a:ext cx="9922024" cy="4713726"/>
              </a:xfrm>
              <a:prstGeom prst="rect">
                <a:avLst/>
              </a:prstGeom>
              <a:blipFill>
                <a:blip r:embed="rId2"/>
                <a:stretch>
                  <a:fillRect l="-894" b="-67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9" descr="图示&#10;&#10;描述已自动生成">
            <a:extLst>
              <a:ext uri="{FF2B5EF4-FFF2-40B4-BE49-F238E27FC236}">
                <a16:creationId xmlns:a16="http://schemas.microsoft.com/office/drawing/2014/main" id="{BA57E12A-C86C-1B4D-85F9-B3BE80C5C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r="19217"/>
          <a:stretch/>
        </p:blipFill>
        <p:spPr>
          <a:xfrm>
            <a:off x="7085798" y="2236045"/>
            <a:ext cx="3484605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3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A8CBE26B-BF5A-1447-82D1-A77BB6139F50}"/>
              </a:ext>
            </a:extLst>
          </p:cNvPr>
          <p:cNvSpPr/>
          <p:nvPr/>
        </p:nvSpPr>
        <p:spPr>
          <a:xfrm>
            <a:off x="585788" y="136524"/>
            <a:ext cx="3780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81E95D2-5FE3-BC41-A6EF-A33F8723B9CB}"/>
                  </a:ext>
                </a:extLst>
              </p:cNvPr>
              <p:cNvSpPr/>
              <p:nvPr/>
            </p:nvSpPr>
            <p:spPr>
              <a:xfrm>
                <a:off x="975767" y="1148021"/>
                <a:ext cx="9922024" cy="5326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Pooling aggregates input sequence (deep averaging network)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Sum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sum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Average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avg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Max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[1],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[2],…,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Min pooling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[1],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[2],…,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81E95D2-5FE3-BC41-A6EF-A33F8723B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7" y="1148021"/>
                <a:ext cx="9922024" cy="5326843"/>
              </a:xfrm>
              <a:prstGeom prst="rect">
                <a:avLst/>
              </a:prstGeom>
              <a:blipFill>
                <a:blip r:embed="rId2"/>
                <a:stretch>
                  <a:fillRect l="-894" b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9" descr="图示&#10;&#10;描述已自动生成">
            <a:extLst>
              <a:ext uri="{FF2B5EF4-FFF2-40B4-BE49-F238E27FC236}">
                <a16:creationId xmlns:a16="http://schemas.microsoft.com/office/drawing/2014/main" id="{BA57E12A-C86C-1B4D-85F9-B3BE80C5C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r="19217"/>
          <a:stretch/>
        </p:blipFill>
        <p:spPr>
          <a:xfrm>
            <a:off x="7085798" y="2236045"/>
            <a:ext cx="3484605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>
                <a:extLst>
                  <a:ext uri="{FF2B5EF4-FFF2-40B4-BE49-F238E27FC236}">
                    <a16:creationId xmlns:a16="http://schemas.microsoft.com/office/drawing/2014/main" id="{1E6F850B-623C-EE4B-BA3F-7174F6D47570}"/>
                  </a:ext>
                </a:extLst>
              </p:cNvPr>
              <p:cNvSpPr/>
              <p:nvPr/>
            </p:nvSpPr>
            <p:spPr>
              <a:xfrm>
                <a:off x="1118791" y="844410"/>
                <a:ext cx="10326290" cy="466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Back-propagation (no model parameters)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For sum pooling,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/>
                  </a:rPr>
                  <a:t>for all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∈[1,…,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For average pooling,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den>
                    </m:f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For maximum pooling, 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buSzPct val="100000"/>
                </a:pPr>
                <a:r>
                  <a:rPr lang="en-US" altLang="zh-CN" dirty="0"/>
                  <a:t>	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d>
                          <m:dPr>
                            <m:begChr m:val=""/>
                            <m:endChr m:val="]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sz="2400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den>
                              </m:f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latin typeface="Palatino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latin typeface="Palatino"/>
                                    </a:rPr>
                                    <m:t>if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i="1">
                                      <a:latin typeface="Palatino"/>
                                    </a:rPr>
                                    <m:t> 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"/>
                                          <m:endChr m:val="]"/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40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2400">
                                              <a:latin typeface="Cambria Math" panose="02040503050406030204" pitchFamily="18" charset="0"/>
                                            </a:rPr>
                                            <m:t>∈[1,…,</m:t>
                                          </m:r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zh-CN" alt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40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],(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∈[1,…,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],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∈[1,…,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Palatino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Palatino"/>
                                </a:rPr>
                                <m:t>otherwise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i="1">
                                  <a:latin typeface="Palatino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>
                    <a:latin typeface="Palatino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For minimum pooling, similar. </a:t>
                </a:r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3" name="矩形 6">
                <a:extLst>
                  <a:ext uri="{FF2B5EF4-FFF2-40B4-BE49-F238E27FC236}">
                    <a16:creationId xmlns:a16="http://schemas.microsoft.com/office/drawing/2014/main" id="{1E6F850B-623C-EE4B-BA3F-7174F6D47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91" y="844410"/>
                <a:ext cx="10326290" cy="4660699"/>
              </a:xfrm>
              <a:prstGeom prst="rect">
                <a:avLst/>
              </a:prstGeom>
              <a:blipFill>
                <a:blip r:embed="rId2"/>
                <a:stretch>
                  <a:fillRect l="-6027" r="-4059" b="-709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5">
            <a:extLst>
              <a:ext uri="{FF2B5EF4-FFF2-40B4-BE49-F238E27FC236}">
                <a16:creationId xmlns:a16="http://schemas.microsoft.com/office/drawing/2014/main" id="{0BDE17C5-2197-144C-A13B-C8139FEDC07F}"/>
              </a:ext>
            </a:extLst>
          </p:cNvPr>
          <p:cNvSpPr/>
          <p:nvPr/>
        </p:nvSpPr>
        <p:spPr>
          <a:xfrm>
            <a:off x="585788" y="136524"/>
            <a:ext cx="3780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59341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F0C8DF84-0B35-1543-9708-6A955DB30D9E}"/>
              </a:ext>
            </a:extLst>
          </p:cNvPr>
          <p:cNvSpPr/>
          <p:nvPr/>
        </p:nvSpPr>
        <p:spPr>
          <a:xfrm>
            <a:off x="194217" y="194682"/>
            <a:ext cx="2189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Overview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CA32C4-289C-684D-9836-2CE380BF1681}"/>
              </a:ext>
            </a:extLst>
          </p:cNvPr>
          <p:cNvGrpSpPr/>
          <p:nvPr/>
        </p:nvGrpSpPr>
        <p:grpSpPr>
          <a:xfrm>
            <a:off x="2753915" y="208330"/>
            <a:ext cx="5881598" cy="759600"/>
            <a:chOff x="2466575" y="527996"/>
            <a:chExt cx="5881598" cy="759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0FF894E-5434-E044-8FBF-77D0D15E1595}"/>
                </a:ext>
              </a:extLst>
            </p:cNvPr>
            <p:cNvSpPr/>
            <p:nvPr/>
          </p:nvSpPr>
          <p:spPr>
            <a:xfrm>
              <a:off x="2466575" y="527996"/>
              <a:ext cx="5881598" cy="759600"/>
            </a:xfrm>
            <a:prstGeom prst="roundRect">
              <a:avLst/>
            </a:prstGeom>
            <a:noFill/>
            <a:ln w="15875">
              <a:solidFill>
                <a:srgbClr val="024990"/>
              </a:solidFill>
            </a:ln>
            <a:effectLst>
              <a:outerShdw blurRad="40169" dist="12700" dir="3120000" algn="tl" rotWithShape="0">
                <a:prstClr val="black">
                  <a:alpha val="2862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A7BFA7-D2B7-6645-9B7A-5FC7EDB9CADE}"/>
                </a:ext>
              </a:extLst>
            </p:cNvPr>
            <p:cNvSpPr txBox="1"/>
            <p:nvPr/>
          </p:nvSpPr>
          <p:spPr>
            <a:xfrm>
              <a:off x="2504996" y="567367"/>
              <a:ext cx="943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Week</a:t>
              </a:r>
              <a:r>
                <a:rPr lang="zh-CN" alt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2</a:t>
              </a:r>
              <a:endParaRPr lang="en-CN" b="1" dirty="0">
                <a:solidFill>
                  <a:srgbClr val="F18D0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77CE7-AF2D-9849-B51B-1BB1AA61E811}"/>
                </a:ext>
              </a:extLst>
            </p:cNvPr>
            <p:cNvSpPr txBox="1"/>
            <p:nvPr/>
          </p:nvSpPr>
          <p:spPr>
            <a:xfrm>
              <a:off x="3515292" y="753092"/>
              <a:ext cx="1705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Data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and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Model</a:t>
              </a:r>
              <a:endParaRPr lang="en-CN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723C07E4-144B-7944-9D79-AF3B64F0903A}"/>
                </a:ext>
              </a:extLst>
            </p:cNvPr>
            <p:cNvSpPr/>
            <p:nvPr/>
          </p:nvSpPr>
          <p:spPr>
            <a:xfrm>
              <a:off x="5147872" y="639108"/>
              <a:ext cx="178875" cy="5490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86552A-BE6F-694B-B076-1AA7B6020ED3}"/>
                </a:ext>
              </a:extLst>
            </p:cNvPr>
            <p:cNvSpPr txBox="1"/>
            <p:nvPr/>
          </p:nvSpPr>
          <p:spPr>
            <a:xfrm>
              <a:off x="5391849" y="583815"/>
              <a:ext cx="2910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Overview of NLP architecture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C82AE3-1509-0F4B-8D09-B6507637DD14}"/>
                </a:ext>
              </a:extLst>
            </p:cNvPr>
            <p:cNvSpPr txBox="1"/>
            <p:nvPr/>
          </p:nvSpPr>
          <p:spPr>
            <a:xfrm>
              <a:off x="5390961" y="939768"/>
              <a:ext cx="2242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Review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of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background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C07AB5-8C84-A743-8C3B-82FAB7434381}"/>
              </a:ext>
            </a:extLst>
          </p:cNvPr>
          <p:cNvGrpSpPr/>
          <p:nvPr/>
        </p:nvGrpSpPr>
        <p:grpSpPr>
          <a:xfrm>
            <a:off x="122945" y="1244784"/>
            <a:ext cx="11902568" cy="1450773"/>
            <a:chOff x="122945" y="1653576"/>
            <a:chExt cx="11902568" cy="14507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BC6429-5500-A340-8C62-13537A9D7791}"/>
                </a:ext>
              </a:extLst>
            </p:cNvPr>
            <p:cNvGrpSpPr/>
            <p:nvPr/>
          </p:nvGrpSpPr>
          <p:grpSpPr>
            <a:xfrm>
              <a:off x="271452" y="2006612"/>
              <a:ext cx="2271315" cy="994276"/>
              <a:chOff x="277039" y="1574403"/>
              <a:chExt cx="2271315" cy="99427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DC544B2-6E4F-DE42-BC7F-0C6BEE32FDAB}"/>
                  </a:ext>
                </a:extLst>
              </p:cNvPr>
              <p:cNvSpPr/>
              <p:nvPr/>
            </p:nvSpPr>
            <p:spPr>
              <a:xfrm>
                <a:off x="277039" y="1578225"/>
                <a:ext cx="2209579" cy="990454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3D1CC0-15A1-4045-8F30-F54D6C8357EF}"/>
                  </a:ext>
                </a:extLst>
              </p:cNvPr>
              <p:cNvSpPr txBox="1"/>
              <p:nvPr/>
            </p:nvSpPr>
            <p:spPr>
              <a:xfrm>
                <a:off x="277040" y="15744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DD5685-5148-0648-912B-59051109B6D5}"/>
                  </a:ext>
                </a:extLst>
              </p:cNvPr>
              <p:cNvSpPr txBox="1"/>
              <p:nvPr/>
            </p:nvSpPr>
            <p:spPr>
              <a:xfrm>
                <a:off x="338775" y="1897056"/>
                <a:ext cx="22095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N-gram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Models</a:t>
                </a:r>
              </a:p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Naïve Bayes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Generative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F81614-63FF-8349-BD29-CC20E9EEB074}"/>
                </a:ext>
              </a:extLst>
            </p:cNvPr>
            <p:cNvGrpSpPr/>
            <p:nvPr/>
          </p:nvGrpSpPr>
          <p:grpSpPr>
            <a:xfrm>
              <a:off x="2749958" y="2014469"/>
              <a:ext cx="2500265" cy="994275"/>
              <a:chOff x="2842231" y="1453364"/>
              <a:chExt cx="2500265" cy="99427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33600F-B8BC-8E46-9535-D20A98B88B17}"/>
                  </a:ext>
                </a:extLst>
              </p:cNvPr>
              <p:cNvSpPr/>
              <p:nvPr/>
            </p:nvSpPr>
            <p:spPr>
              <a:xfrm>
                <a:off x="2842231" y="1453364"/>
                <a:ext cx="2412020" cy="99427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2329D3-1F76-9D44-95F2-4DDF77393781}"/>
                  </a:ext>
                </a:extLst>
              </p:cNvPr>
              <p:cNvSpPr txBox="1"/>
              <p:nvPr/>
            </p:nvSpPr>
            <p:spPr>
              <a:xfrm>
                <a:off x="2850519" y="14633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FE1C48-DA85-1A4B-AAD0-02D85B81B925}"/>
                  </a:ext>
                </a:extLst>
              </p:cNvPr>
              <p:cNvSpPr txBox="1"/>
              <p:nvPr/>
            </p:nvSpPr>
            <p:spPr>
              <a:xfrm>
                <a:off x="2873230" y="1776578"/>
                <a:ext cx="24692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Features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Document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53661B-B2A9-F445-AE2E-FDD14160B4A2}"/>
                </a:ext>
              </a:extLst>
            </p:cNvPr>
            <p:cNvGrpSpPr/>
            <p:nvPr/>
          </p:nvGrpSpPr>
          <p:grpSpPr>
            <a:xfrm>
              <a:off x="5412048" y="2021478"/>
              <a:ext cx="935845" cy="989153"/>
              <a:chOff x="5393046" y="1555249"/>
              <a:chExt cx="1193871" cy="76440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93787BB-B7FC-534F-8664-BC9A7B64CB86}"/>
                  </a:ext>
                </a:extLst>
              </p:cNvPr>
              <p:cNvSpPr/>
              <p:nvPr/>
            </p:nvSpPr>
            <p:spPr>
              <a:xfrm>
                <a:off x="5407418" y="1555249"/>
                <a:ext cx="117949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795ABA-09D3-9A4A-A469-2CC93782D06A}"/>
                  </a:ext>
                </a:extLst>
              </p:cNvPr>
              <p:cNvSpPr txBox="1"/>
              <p:nvPr/>
            </p:nvSpPr>
            <p:spPr>
              <a:xfrm>
                <a:off x="5393046" y="1563168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5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99C8FC-9EA5-854C-B1CC-65B0759A9DD8}"/>
                  </a:ext>
                </a:extLst>
              </p:cNvPr>
              <p:cNvSpPr txBox="1"/>
              <p:nvPr/>
            </p:nvSpPr>
            <p:spPr>
              <a:xfrm>
                <a:off x="5461036" y="1858031"/>
                <a:ext cx="1018888" cy="404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SGD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F6FC79D-2062-0F47-B45E-D22CC3EBB898}"/>
                </a:ext>
              </a:extLst>
            </p:cNvPr>
            <p:cNvGrpSpPr/>
            <p:nvPr/>
          </p:nvGrpSpPr>
          <p:grpSpPr>
            <a:xfrm>
              <a:off x="6692346" y="2014469"/>
              <a:ext cx="1664229" cy="994275"/>
              <a:chOff x="7045398" y="1555249"/>
              <a:chExt cx="1664229" cy="76440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A0348B-5DCF-CC43-BB41-5AA2ED5F8369}"/>
                  </a:ext>
                </a:extLst>
              </p:cNvPr>
              <p:cNvSpPr/>
              <p:nvPr/>
            </p:nvSpPr>
            <p:spPr>
              <a:xfrm>
                <a:off x="7045398" y="1555249"/>
                <a:ext cx="166422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1EBAA-5E95-814A-BAB4-32AB24AECB25}"/>
                  </a:ext>
                </a:extLst>
              </p:cNvPr>
              <p:cNvSpPr txBox="1"/>
              <p:nvPr/>
            </p:nvSpPr>
            <p:spPr>
              <a:xfrm>
                <a:off x="7052192" y="156048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6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6ECB03-0922-1442-A353-CFBC99F98E9E}"/>
                  </a:ext>
                </a:extLst>
              </p:cNvPr>
              <p:cNvSpPr txBox="1"/>
              <p:nvPr/>
            </p:nvSpPr>
            <p:spPr>
              <a:xfrm>
                <a:off x="7085721" y="1845785"/>
                <a:ext cx="1623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Entropy, Perplexity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Word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C37D06-DFEC-4448-9364-4F5FBF0E9AB9}"/>
                </a:ext>
              </a:extLst>
            </p:cNvPr>
            <p:cNvGrpSpPr/>
            <p:nvPr/>
          </p:nvGrpSpPr>
          <p:grpSpPr>
            <a:xfrm>
              <a:off x="8679371" y="1999353"/>
              <a:ext cx="3199133" cy="1036945"/>
              <a:chOff x="8657103" y="1547744"/>
              <a:chExt cx="3199133" cy="797562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A6D590-363A-B043-9220-6CAF69F1F041}"/>
                  </a:ext>
                </a:extLst>
              </p:cNvPr>
              <p:cNvSpPr/>
              <p:nvPr/>
            </p:nvSpPr>
            <p:spPr>
              <a:xfrm>
                <a:off x="8657103" y="1547744"/>
                <a:ext cx="3199133" cy="782641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6D1FD-B539-6A4C-B377-E41807F30048}"/>
                  </a:ext>
                </a:extLst>
              </p:cNvPr>
              <p:cNvSpPr txBox="1"/>
              <p:nvPr/>
            </p:nvSpPr>
            <p:spPr>
              <a:xfrm>
                <a:off x="8663966" y="156077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7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618E3A-6F9E-A647-9F6F-2DB1517A37A4}"/>
                  </a:ext>
                </a:extLst>
              </p:cNvPr>
              <p:cNvSpPr txBox="1"/>
              <p:nvPr/>
            </p:nvSpPr>
            <p:spPr>
              <a:xfrm>
                <a:off x="8711289" y="1883641"/>
                <a:ext cx="3140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HMM -- Generative Sturctured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CRF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Structured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DD7B3-B6B2-B34C-8601-E139250D635C}"/>
                </a:ext>
              </a:extLst>
            </p:cNvPr>
            <p:cNvSpPr/>
            <p:nvPr/>
          </p:nvSpPr>
          <p:spPr>
            <a:xfrm>
              <a:off x="122945" y="1653576"/>
              <a:ext cx="11902568" cy="1450773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7162A9-5F78-1643-8E57-EE41FCDF8B17}"/>
              </a:ext>
            </a:extLst>
          </p:cNvPr>
          <p:cNvGrpSpPr/>
          <p:nvPr/>
        </p:nvGrpSpPr>
        <p:grpSpPr>
          <a:xfrm>
            <a:off x="445674" y="2952541"/>
            <a:ext cx="11257109" cy="2371281"/>
            <a:chOff x="122945" y="3263335"/>
            <a:chExt cx="11257109" cy="23712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754E71-B2BD-5C4B-8AD7-3F16FB2A2612}"/>
                </a:ext>
              </a:extLst>
            </p:cNvPr>
            <p:cNvGrpSpPr/>
            <p:nvPr/>
          </p:nvGrpSpPr>
          <p:grpSpPr>
            <a:xfrm>
              <a:off x="3789540" y="3384909"/>
              <a:ext cx="3583399" cy="910285"/>
              <a:chOff x="2834546" y="2645985"/>
              <a:chExt cx="3583399" cy="910285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1F0242-3DB1-8140-BF86-C242E66ED0D3}"/>
                  </a:ext>
                </a:extLst>
              </p:cNvPr>
              <p:cNvSpPr/>
              <p:nvPr/>
            </p:nvSpPr>
            <p:spPr>
              <a:xfrm>
                <a:off x="2842232" y="2645985"/>
                <a:ext cx="3540970" cy="91028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DE6715-F908-074B-BB83-D3E6D41F1239}"/>
                  </a:ext>
                </a:extLst>
              </p:cNvPr>
              <p:cNvSpPr txBox="1"/>
              <p:nvPr/>
            </p:nvSpPr>
            <p:spPr>
              <a:xfrm>
                <a:off x="2834546" y="266693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8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E2ED56-0020-CF4E-AB03-71F872B17FF6}"/>
                  </a:ext>
                </a:extLst>
              </p:cNvPr>
              <p:cNvSpPr txBox="1"/>
              <p:nvPr/>
            </p:nvSpPr>
            <p:spPr>
              <a:xfrm>
                <a:off x="2876976" y="2982427"/>
                <a:ext cx="3540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, Multi-Layer Perception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 N-gram LM and Word Embedding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CD5E57-3458-164E-A2B0-45EF26357C21}"/>
                </a:ext>
              </a:extLst>
            </p:cNvPr>
            <p:cNvGrpSpPr/>
            <p:nvPr/>
          </p:nvGrpSpPr>
          <p:grpSpPr>
            <a:xfrm>
              <a:off x="5777661" y="4444563"/>
              <a:ext cx="2282861" cy="976233"/>
              <a:chOff x="3342554" y="3527724"/>
              <a:chExt cx="2282861" cy="97623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8A0A453-52B5-DC41-8450-6B9C9C1D73DA}"/>
                  </a:ext>
                </a:extLst>
              </p:cNvPr>
              <p:cNvSpPr/>
              <p:nvPr/>
            </p:nvSpPr>
            <p:spPr>
              <a:xfrm>
                <a:off x="3349042" y="3527724"/>
                <a:ext cx="2269885" cy="976233"/>
              </a:xfrm>
              <a:prstGeom prst="roundRect">
                <a:avLst/>
              </a:prstGeom>
              <a:solidFill>
                <a:srgbClr val="FBDFDF"/>
              </a:solidFill>
              <a:ln w="22225">
                <a:solidFill>
                  <a:srgbClr val="FF000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A5C291-2B8E-E44B-9E71-1FD9D8CD36D4}"/>
                  </a:ext>
                </a:extLst>
              </p:cNvPr>
              <p:cNvSpPr txBox="1"/>
              <p:nvPr/>
            </p:nvSpPr>
            <p:spPr>
              <a:xfrm>
                <a:off x="3342554" y="3546301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9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F01F61-3D11-EA43-B018-EFA2788A7B09}"/>
                  </a:ext>
                </a:extLst>
              </p:cNvPr>
              <p:cNvSpPr txBox="1"/>
              <p:nvPr/>
            </p:nvSpPr>
            <p:spPr>
              <a:xfrm>
                <a:off x="3390957" y="3909584"/>
                <a:ext cx="2234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 Representation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Neural Text Classification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09D271-F068-A242-8E98-51DE33FD43DF}"/>
                </a:ext>
              </a:extLst>
            </p:cNvPr>
            <p:cNvGrpSpPr/>
            <p:nvPr/>
          </p:nvGrpSpPr>
          <p:grpSpPr>
            <a:xfrm>
              <a:off x="7820908" y="3545620"/>
              <a:ext cx="2857449" cy="757025"/>
              <a:chOff x="7553405" y="3741211"/>
              <a:chExt cx="2857449" cy="75702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8C23FCD-64FD-D246-913E-C3D397CA33B5}"/>
                  </a:ext>
                </a:extLst>
              </p:cNvPr>
              <p:cNvSpPr/>
              <p:nvPr/>
            </p:nvSpPr>
            <p:spPr>
              <a:xfrm>
                <a:off x="7553406" y="3742724"/>
                <a:ext cx="285744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788B6C-3B0D-6643-A4C3-89542E3B8295}"/>
                  </a:ext>
                </a:extLst>
              </p:cNvPr>
              <p:cNvSpPr txBox="1"/>
              <p:nvPr/>
            </p:nvSpPr>
            <p:spPr>
              <a:xfrm>
                <a:off x="7553405" y="3741211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10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7B6B2E-5DDF-2145-9FF4-852E4161F811}"/>
                  </a:ext>
                </a:extLst>
              </p:cNvPr>
              <p:cNvSpPr txBox="1"/>
              <p:nvPr/>
            </p:nvSpPr>
            <p:spPr>
              <a:xfrm>
                <a:off x="7593223" y="4075419"/>
                <a:ext cx="2817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Neural Structured Prediction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ECD0925-1589-AE44-9C53-6A15A86D3B65}"/>
                </a:ext>
              </a:extLst>
            </p:cNvPr>
            <p:cNvGrpSpPr/>
            <p:nvPr/>
          </p:nvGrpSpPr>
          <p:grpSpPr>
            <a:xfrm>
              <a:off x="8634527" y="4827980"/>
              <a:ext cx="2608537" cy="670596"/>
              <a:chOff x="5924808" y="4807539"/>
              <a:chExt cx="2608537" cy="758667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87E1297-6172-DE40-A9CE-8F258AC04F18}"/>
                  </a:ext>
                </a:extLst>
              </p:cNvPr>
              <p:cNvSpPr/>
              <p:nvPr/>
            </p:nvSpPr>
            <p:spPr>
              <a:xfrm>
                <a:off x="5924808" y="4810694"/>
                <a:ext cx="2608537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4DEBC3-8910-2147-A8A0-17CEB7D680C4}"/>
                  </a:ext>
                </a:extLst>
              </p:cNvPr>
              <p:cNvSpPr txBox="1"/>
              <p:nvPr/>
            </p:nvSpPr>
            <p:spPr>
              <a:xfrm>
                <a:off x="5924808" y="4807539"/>
                <a:ext cx="1050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11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2E9AAA-391B-2449-B260-2041631F9AB5}"/>
                  </a:ext>
                </a:extLst>
              </p:cNvPr>
              <p:cNvSpPr txBox="1"/>
              <p:nvPr/>
            </p:nvSpPr>
            <p:spPr>
              <a:xfrm>
                <a:off x="5967386" y="5148197"/>
                <a:ext cx="25659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Structured Representation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8453131-B454-0149-8C2E-3CBD168DC34E}"/>
                </a:ext>
              </a:extLst>
            </p:cNvPr>
            <p:cNvGrpSpPr/>
            <p:nvPr/>
          </p:nvGrpSpPr>
          <p:grpSpPr>
            <a:xfrm>
              <a:off x="312165" y="3700258"/>
              <a:ext cx="3059217" cy="850246"/>
              <a:chOff x="277039" y="3750293"/>
              <a:chExt cx="3059217" cy="85024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DA9F6E0-88E2-1C41-B6D3-599EFBCB280C}"/>
                  </a:ext>
                </a:extLst>
              </p:cNvPr>
              <p:cNvSpPr/>
              <p:nvPr/>
            </p:nvSpPr>
            <p:spPr>
              <a:xfrm>
                <a:off x="277039" y="3750293"/>
                <a:ext cx="3039678" cy="850246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E1C100-601D-DE44-88F5-FC2022C15C20}"/>
                  </a:ext>
                </a:extLst>
              </p:cNvPr>
              <p:cNvSpPr txBox="1"/>
              <p:nvPr/>
            </p:nvSpPr>
            <p:spPr>
              <a:xfrm>
                <a:off x="277040" y="3767899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12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C0574B-6650-674B-8D89-FF5438C99ECE}"/>
                  </a:ext>
                </a:extLst>
              </p:cNvPr>
              <p:cNvSpPr txBox="1"/>
              <p:nvPr/>
            </p:nvSpPr>
            <p:spPr>
              <a:xfrm>
                <a:off x="296578" y="4073492"/>
                <a:ext cx="303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-to-sequence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Recurrent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92BDAC-92AE-8D4F-A1DD-E6AEB7083507}"/>
                </a:ext>
              </a:extLst>
            </p:cNvPr>
            <p:cNvGrpSpPr/>
            <p:nvPr/>
          </p:nvGrpSpPr>
          <p:grpSpPr>
            <a:xfrm>
              <a:off x="258946" y="4734278"/>
              <a:ext cx="5174132" cy="818900"/>
              <a:chOff x="277040" y="4814892"/>
              <a:chExt cx="5174132" cy="81890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20BE059-BFA4-0842-A45F-CFE6D17DB3BA}"/>
                  </a:ext>
                </a:extLst>
              </p:cNvPr>
              <p:cNvSpPr/>
              <p:nvPr/>
            </p:nvSpPr>
            <p:spPr>
              <a:xfrm>
                <a:off x="277043" y="4814892"/>
                <a:ext cx="5130375" cy="818900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AB741-39EC-FE44-BFD0-362315252084}"/>
                  </a:ext>
                </a:extLst>
              </p:cNvPr>
              <p:cNvSpPr txBox="1"/>
              <p:nvPr/>
            </p:nvSpPr>
            <p:spPr>
              <a:xfrm>
                <a:off x="277040" y="481489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DBA826C-D79E-8940-94E1-EB36CF6367A2}"/>
                  </a:ext>
                </a:extLst>
              </p:cNvPr>
              <p:cNvSpPr txBox="1"/>
              <p:nvPr/>
            </p:nvSpPr>
            <p:spPr>
              <a:xfrm>
                <a:off x="286297" y="5081751"/>
                <a:ext cx="51648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-level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Pre-training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Pre-trained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for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and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other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tasks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6E53EBF-EB5A-9741-84BA-75F743046CDA}"/>
                </a:ext>
              </a:extLst>
            </p:cNvPr>
            <p:cNvSpPr/>
            <p:nvPr/>
          </p:nvSpPr>
          <p:spPr>
            <a:xfrm>
              <a:off x="122945" y="3263335"/>
              <a:ext cx="11257109" cy="2371281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D75F39-BA31-F645-A64B-A0A197382F51}"/>
              </a:ext>
            </a:extLst>
          </p:cNvPr>
          <p:cNvGrpSpPr/>
          <p:nvPr/>
        </p:nvGrpSpPr>
        <p:grpSpPr>
          <a:xfrm>
            <a:off x="1807018" y="5507596"/>
            <a:ext cx="7612165" cy="1255182"/>
            <a:chOff x="48760" y="5594622"/>
            <a:chExt cx="7612165" cy="125518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496801-B418-AD4D-9C28-FB374C1E34BC}"/>
                </a:ext>
              </a:extLst>
            </p:cNvPr>
            <p:cNvGrpSpPr/>
            <p:nvPr/>
          </p:nvGrpSpPr>
          <p:grpSpPr>
            <a:xfrm>
              <a:off x="179766" y="5970819"/>
              <a:ext cx="3843498" cy="755512"/>
              <a:chOff x="271453" y="5941195"/>
              <a:chExt cx="3843498" cy="755512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5518DC-C58F-C94C-9D2F-E4EBE58AC6D8}"/>
                  </a:ext>
                </a:extLst>
              </p:cNvPr>
              <p:cNvSpPr/>
              <p:nvPr/>
            </p:nvSpPr>
            <p:spPr>
              <a:xfrm>
                <a:off x="277043" y="5941195"/>
                <a:ext cx="383790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2BA3B7-1DEC-FB42-A1E9-4B393633A34C}"/>
                  </a:ext>
                </a:extLst>
              </p:cNvPr>
              <p:cNvSpPr txBox="1"/>
              <p:nvPr/>
            </p:nvSpPr>
            <p:spPr>
              <a:xfrm>
                <a:off x="271453" y="594646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F0442F-9D01-704D-9143-9882B61C2891}"/>
                  </a:ext>
                </a:extLst>
              </p:cNvPr>
              <p:cNvSpPr txBox="1"/>
              <p:nvPr/>
            </p:nvSpPr>
            <p:spPr>
              <a:xfrm>
                <a:off x="277040" y="6271497"/>
                <a:ext cx="3837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Scaling, instruction following and LLMs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8B4849C-EEE2-C543-B4E8-43D91EE067A5}"/>
                </a:ext>
              </a:extLst>
            </p:cNvPr>
            <p:cNvGrpSpPr/>
            <p:nvPr/>
          </p:nvGrpSpPr>
          <p:grpSpPr>
            <a:xfrm>
              <a:off x="48760" y="5594622"/>
              <a:ext cx="7612165" cy="1255182"/>
              <a:chOff x="48760" y="5594622"/>
              <a:chExt cx="7612165" cy="125518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D6289D4-ACAB-4449-9629-FE16C82E8746}"/>
                  </a:ext>
                </a:extLst>
              </p:cNvPr>
              <p:cNvGrpSpPr/>
              <p:nvPr/>
            </p:nvGrpSpPr>
            <p:grpSpPr>
              <a:xfrm>
                <a:off x="4377887" y="5958774"/>
                <a:ext cx="3138426" cy="755512"/>
                <a:chOff x="5916344" y="5941195"/>
                <a:chExt cx="3138426" cy="755512"/>
              </a:xfrm>
            </p:grpSpPr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7AD10DFF-8A6A-D04B-8BFF-ACE50976F599}"/>
                    </a:ext>
                  </a:extLst>
                </p:cNvPr>
                <p:cNvSpPr/>
                <p:nvPr/>
              </p:nvSpPr>
              <p:spPr>
                <a:xfrm>
                  <a:off x="5924808" y="5941195"/>
                  <a:ext cx="3087385" cy="755512"/>
                </a:xfrm>
                <a:prstGeom prst="roundRect">
                  <a:avLst/>
                </a:prstGeom>
                <a:noFill/>
                <a:ln w="15875">
                  <a:solidFill>
                    <a:srgbClr val="024990"/>
                  </a:solidFill>
                </a:ln>
                <a:effectLst>
                  <a:outerShdw blurRad="40169" dist="12700" dir="3120000" algn="tl" rotWithShape="0">
                    <a:prstClr val="black">
                      <a:alpha val="2862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12CEFDE-400D-3B48-97E8-8B4921EAF83C}"/>
                    </a:ext>
                  </a:extLst>
                </p:cNvPr>
                <p:cNvSpPr txBox="1"/>
                <p:nvPr/>
              </p:nvSpPr>
              <p:spPr>
                <a:xfrm>
                  <a:off x="5916344" y="5946462"/>
                  <a:ext cx="1058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Week</a:t>
                  </a:r>
                  <a:r>
                    <a:rPr lang="zh-CN" altLang="en-US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 </a:t>
                  </a:r>
                  <a:r>
                    <a:rPr lang="en-US" altLang="zh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15</a:t>
                  </a:r>
                  <a:endPara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C853DE7-1C5E-2C42-83BB-0F44F0A22302}"/>
                    </a:ext>
                  </a:extLst>
                </p:cNvPr>
                <p:cNvSpPr txBox="1"/>
                <p:nvPr/>
              </p:nvSpPr>
              <p:spPr>
                <a:xfrm>
                  <a:off x="5967386" y="6288991"/>
                  <a:ext cx="30873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600" dirty="0">
                      <a:latin typeface="Palatino" pitchFamily="2" charset="77"/>
                      <a:ea typeface="Palatino" pitchFamily="2" charset="77"/>
                    </a:rPr>
                    <a:t>LLMs for NLP, AGI and beyond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90FF9C2-DAEC-AA4C-9BD7-DF492ACD4613}"/>
                  </a:ext>
                </a:extLst>
              </p:cNvPr>
              <p:cNvSpPr/>
              <p:nvPr/>
            </p:nvSpPr>
            <p:spPr>
              <a:xfrm>
                <a:off x="48760" y="5594622"/>
                <a:ext cx="7612165" cy="1255182"/>
              </a:xfrm>
              <a:prstGeom prst="rect">
                <a:avLst/>
              </a:prstGeom>
              <a:noFill/>
              <a:ln w="12700">
                <a:solidFill>
                  <a:srgbClr val="F18D0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8E47CC-4608-FC43-82F9-633CFE8EB265}"/>
              </a:ext>
            </a:extLst>
          </p:cNvPr>
          <p:cNvCxnSpPr>
            <a:cxnSpLocks/>
          </p:cNvCxnSpPr>
          <p:nvPr/>
        </p:nvCxnSpPr>
        <p:spPr>
          <a:xfrm>
            <a:off x="5727981" y="971105"/>
            <a:ext cx="0" cy="26883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38EE9ED-26DB-6748-8FB4-B412C3B91E22}"/>
              </a:ext>
            </a:extLst>
          </p:cNvPr>
          <p:cNvCxnSpPr>
            <a:cxnSpLocks/>
          </p:cNvCxnSpPr>
          <p:nvPr/>
        </p:nvCxnSpPr>
        <p:spPr>
          <a:xfrm flipV="1">
            <a:off x="2481031" y="2092887"/>
            <a:ext cx="26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F05742-F95B-4F48-8343-4D5A3E2B5A71}"/>
              </a:ext>
            </a:extLst>
          </p:cNvPr>
          <p:cNvCxnSpPr>
            <a:cxnSpLocks/>
          </p:cNvCxnSpPr>
          <p:nvPr/>
        </p:nvCxnSpPr>
        <p:spPr>
          <a:xfrm flipV="1">
            <a:off x="5161978" y="2087685"/>
            <a:ext cx="255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2C22FEC-2DDB-9740-A3D5-A73FE1B11FFE}"/>
              </a:ext>
            </a:extLst>
          </p:cNvPr>
          <p:cNvCxnSpPr>
            <a:cxnSpLocks/>
          </p:cNvCxnSpPr>
          <p:nvPr/>
        </p:nvCxnSpPr>
        <p:spPr>
          <a:xfrm flipV="1">
            <a:off x="6345952" y="2092819"/>
            <a:ext cx="3420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420EB5-9994-5E4E-8AE6-75AD785EEF02}"/>
              </a:ext>
            </a:extLst>
          </p:cNvPr>
          <p:cNvCxnSpPr>
            <a:cxnSpLocks/>
          </p:cNvCxnSpPr>
          <p:nvPr/>
        </p:nvCxnSpPr>
        <p:spPr>
          <a:xfrm flipV="1">
            <a:off x="8363369" y="2087684"/>
            <a:ext cx="309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E1D6237-4BA1-5D49-9083-10EC590B4C15}"/>
              </a:ext>
            </a:extLst>
          </p:cNvPr>
          <p:cNvCxnSpPr>
            <a:cxnSpLocks/>
          </p:cNvCxnSpPr>
          <p:nvPr/>
        </p:nvCxnSpPr>
        <p:spPr>
          <a:xfrm>
            <a:off x="2214402" y="2854728"/>
            <a:ext cx="261848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10C6B00-156E-7C4E-9C42-E18A3A6848ED}"/>
              </a:ext>
            </a:extLst>
          </p:cNvPr>
          <p:cNvCxnSpPr>
            <a:cxnSpLocks/>
          </p:cNvCxnSpPr>
          <p:nvPr/>
        </p:nvCxnSpPr>
        <p:spPr>
          <a:xfrm>
            <a:off x="2214402" y="2592096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52C39A-D79B-5D4B-9C7B-FB5B30C31864}"/>
              </a:ext>
            </a:extLst>
          </p:cNvPr>
          <p:cNvCxnSpPr>
            <a:cxnSpLocks/>
          </p:cNvCxnSpPr>
          <p:nvPr/>
        </p:nvCxnSpPr>
        <p:spPr>
          <a:xfrm>
            <a:off x="4828271" y="2612723"/>
            <a:ext cx="0" cy="246623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8FB2727-5022-FD4C-89B5-FC8A0E906EEB}"/>
              </a:ext>
            </a:extLst>
          </p:cNvPr>
          <p:cNvCxnSpPr>
            <a:cxnSpLocks/>
          </p:cNvCxnSpPr>
          <p:nvPr/>
        </p:nvCxnSpPr>
        <p:spPr>
          <a:xfrm>
            <a:off x="2730663" y="2854731"/>
            <a:ext cx="0" cy="523678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CB8209F-36A6-C347-A937-8A8F9B2027B1}"/>
              </a:ext>
            </a:extLst>
          </p:cNvPr>
          <p:cNvCxnSpPr>
            <a:cxnSpLocks/>
          </p:cNvCxnSpPr>
          <p:nvPr/>
        </p:nvCxnSpPr>
        <p:spPr>
          <a:xfrm>
            <a:off x="4485573" y="2854731"/>
            <a:ext cx="0" cy="212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A1AEFC9-A9F3-F040-90BC-E8435CFEB901}"/>
              </a:ext>
            </a:extLst>
          </p:cNvPr>
          <p:cNvSpPr txBox="1"/>
          <p:nvPr/>
        </p:nvSpPr>
        <p:spPr>
          <a:xfrm>
            <a:off x="113924" y="1264147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Linear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AAA48C-CBE5-C14E-A2B7-768DD11ECF69}"/>
              </a:ext>
            </a:extLst>
          </p:cNvPr>
          <p:cNvSpPr txBox="1"/>
          <p:nvPr/>
        </p:nvSpPr>
        <p:spPr>
          <a:xfrm>
            <a:off x="487847" y="301438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Neural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4C9951-950A-5947-A493-19FB4994E125}"/>
              </a:ext>
            </a:extLst>
          </p:cNvPr>
          <p:cNvCxnSpPr>
            <a:cxnSpLocks/>
          </p:cNvCxnSpPr>
          <p:nvPr/>
        </p:nvCxnSpPr>
        <p:spPr>
          <a:xfrm>
            <a:off x="5672064" y="2869511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08E925D-61CA-764E-B1C5-BE6AB4CABDE4}"/>
              </a:ext>
            </a:extLst>
          </p:cNvPr>
          <p:cNvCxnSpPr>
            <a:cxnSpLocks/>
          </p:cNvCxnSpPr>
          <p:nvPr/>
        </p:nvCxnSpPr>
        <p:spPr>
          <a:xfrm>
            <a:off x="5672064" y="2606879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5689D-C931-E143-8A56-DC2F1FE9CDC6}"/>
              </a:ext>
            </a:extLst>
          </p:cNvPr>
          <p:cNvCxnSpPr>
            <a:cxnSpLocks/>
          </p:cNvCxnSpPr>
          <p:nvPr/>
        </p:nvCxnSpPr>
        <p:spPr>
          <a:xfrm>
            <a:off x="7254516" y="2598703"/>
            <a:ext cx="0" cy="272586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81F00B6-5764-D34A-BC71-70405D034165}"/>
              </a:ext>
            </a:extLst>
          </p:cNvPr>
          <p:cNvCxnSpPr>
            <a:cxnSpLocks/>
          </p:cNvCxnSpPr>
          <p:nvPr/>
        </p:nvCxnSpPr>
        <p:spPr>
          <a:xfrm>
            <a:off x="6464654" y="2864441"/>
            <a:ext cx="0" cy="20519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F442CCE-6C3C-6D44-95FD-653230164FE4}"/>
              </a:ext>
            </a:extLst>
          </p:cNvPr>
          <p:cNvCxnSpPr>
            <a:cxnSpLocks/>
          </p:cNvCxnSpPr>
          <p:nvPr/>
        </p:nvCxnSpPr>
        <p:spPr>
          <a:xfrm>
            <a:off x="9903741" y="2606762"/>
            <a:ext cx="0" cy="62806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78E0045-0276-D340-BDA2-660721DEF66B}"/>
              </a:ext>
            </a:extLst>
          </p:cNvPr>
          <p:cNvCxnSpPr>
            <a:cxnSpLocks/>
          </p:cNvCxnSpPr>
          <p:nvPr/>
        </p:nvCxnSpPr>
        <p:spPr>
          <a:xfrm flipH="1">
            <a:off x="3677747" y="3529257"/>
            <a:ext cx="435600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3358F87-9272-8A43-9EA3-7A726630ECB5}"/>
              </a:ext>
            </a:extLst>
          </p:cNvPr>
          <p:cNvCxnSpPr>
            <a:cxnSpLocks/>
          </p:cNvCxnSpPr>
          <p:nvPr/>
        </p:nvCxnSpPr>
        <p:spPr>
          <a:xfrm>
            <a:off x="7043918" y="3991536"/>
            <a:ext cx="0" cy="1332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C4D562C-5272-3F4D-BF85-F0BDA00980D7}"/>
              </a:ext>
            </a:extLst>
          </p:cNvPr>
          <p:cNvCxnSpPr>
            <a:cxnSpLocks/>
          </p:cNvCxnSpPr>
          <p:nvPr/>
        </p:nvCxnSpPr>
        <p:spPr>
          <a:xfrm flipV="1">
            <a:off x="7660925" y="3575873"/>
            <a:ext cx="478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013E8E2-2DB1-B84F-9E03-7D6F54850297}"/>
              </a:ext>
            </a:extLst>
          </p:cNvPr>
          <p:cNvCxnSpPr>
            <a:cxnSpLocks/>
          </p:cNvCxnSpPr>
          <p:nvPr/>
        </p:nvCxnSpPr>
        <p:spPr>
          <a:xfrm>
            <a:off x="8370276" y="4358772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B084E50-41A1-0D43-BEB8-315FA3FECFC8}"/>
              </a:ext>
            </a:extLst>
          </p:cNvPr>
          <p:cNvCxnSpPr>
            <a:cxnSpLocks/>
          </p:cNvCxnSpPr>
          <p:nvPr/>
        </p:nvCxnSpPr>
        <p:spPr>
          <a:xfrm>
            <a:off x="9954938" y="3991851"/>
            <a:ext cx="0" cy="525335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55717C0-1D12-D14B-AD3E-74A835A3AEBB}"/>
              </a:ext>
            </a:extLst>
          </p:cNvPr>
          <p:cNvCxnSpPr>
            <a:cxnSpLocks/>
          </p:cNvCxnSpPr>
          <p:nvPr/>
        </p:nvCxnSpPr>
        <p:spPr>
          <a:xfrm flipH="1">
            <a:off x="3612569" y="4219296"/>
            <a:ext cx="2520074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8335AD5-EF65-0F44-A891-EBA8F49F1EEB}"/>
              </a:ext>
            </a:extLst>
          </p:cNvPr>
          <p:cNvCxnSpPr>
            <a:cxnSpLocks/>
          </p:cNvCxnSpPr>
          <p:nvPr/>
        </p:nvCxnSpPr>
        <p:spPr>
          <a:xfrm>
            <a:off x="2081553" y="4243140"/>
            <a:ext cx="0" cy="176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AD3D879-745E-9F4E-801E-BAE6C6680365}"/>
              </a:ext>
            </a:extLst>
          </p:cNvPr>
          <p:cNvSpPr txBox="1"/>
          <p:nvPr/>
        </p:nvSpPr>
        <p:spPr>
          <a:xfrm>
            <a:off x="1818087" y="5523306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Large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Language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E367A23-5E46-9944-8C06-BF81FC986C4F}"/>
              </a:ext>
            </a:extLst>
          </p:cNvPr>
          <p:cNvCxnSpPr>
            <a:cxnSpLocks/>
          </p:cNvCxnSpPr>
          <p:nvPr/>
        </p:nvCxnSpPr>
        <p:spPr>
          <a:xfrm>
            <a:off x="4985245" y="5242384"/>
            <a:ext cx="0" cy="6336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DD6ED0-195A-A141-AE49-C5D4B0BE22F6}"/>
              </a:ext>
            </a:extLst>
          </p:cNvPr>
          <p:cNvCxnSpPr>
            <a:cxnSpLocks/>
          </p:cNvCxnSpPr>
          <p:nvPr/>
        </p:nvCxnSpPr>
        <p:spPr>
          <a:xfrm flipV="1">
            <a:off x="5784696" y="6235088"/>
            <a:ext cx="35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8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200431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99B13EF1-A99C-F54D-8EEF-1A18C55E1F3D}"/>
              </a:ext>
            </a:extLst>
          </p:cNvPr>
          <p:cNvSpPr/>
          <p:nvPr/>
        </p:nvSpPr>
        <p:spPr>
          <a:xfrm>
            <a:off x="344010" y="225217"/>
            <a:ext cx="8266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Convolutional Neural Network (CNN)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7">
                <a:extLst>
                  <a:ext uri="{FF2B5EF4-FFF2-40B4-BE49-F238E27FC236}">
                    <a16:creationId xmlns:a16="http://schemas.microsoft.com/office/drawing/2014/main" id="{C907F0C3-9C1A-4845-982A-BC96119BEA00}"/>
                  </a:ext>
                </a:extLst>
              </p:cNvPr>
              <p:cNvSpPr/>
              <p:nvPr/>
            </p:nvSpPr>
            <p:spPr>
              <a:xfrm>
                <a:off x="1242466" y="2139763"/>
                <a:ext cx="9166458" cy="1474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Pooling extract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𝑢𝑛𝑖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gram-level features</a:t>
                </a:r>
              </a:p>
              <a:p>
                <a:pPr marL="342900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No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b="0" dirty="0">
                    <a:latin typeface="Palatino"/>
                  </a:rPr>
                  <a:t>-gram features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b="0" dirty="0">
                    <a:latin typeface="Palatino"/>
                  </a:rPr>
                  <a:t> &gt; 1.</a:t>
                </a:r>
              </a:p>
            </p:txBody>
          </p:sp>
        </mc:Choice>
        <mc:Fallback xmlns="">
          <p:sp>
            <p:nvSpPr>
              <p:cNvPr id="4" name="矩形 7">
                <a:extLst>
                  <a:ext uri="{FF2B5EF4-FFF2-40B4-BE49-F238E27FC236}">
                    <a16:creationId xmlns:a16="http://schemas.microsoft.com/office/drawing/2014/main" id="{C907F0C3-9C1A-4845-982A-BC96119BE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466" y="2139763"/>
                <a:ext cx="9166458" cy="1474186"/>
              </a:xfrm>
              <a:prstGeom prst="rect">
                <a:avLst/>
              </a:prstGeom>
              <a:blipFill>
                <a:blip r:embed="rId2"/>
                <a:stretch>
                  <a:fillRect l="-830" b="-85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9" descr="图示&#10;&#10;描述已自动生成">
            <a:extLst>
              <a:ext uri="{FF2B5EF4-FFF2-40B4-BE49-F238E27FC236}">
                <a16:creationId xmlns:a16="http://schemas.microsoft.com/office/drawing/2014/main" id="{0FA4B6FD-6981-F04E-9AD2-98CC78C2C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r="19217"/>
          <a:stretch/>
        </p:blipFill>
        <p:spPr>
          <a:xfrm>
            <a:off x="7085798" y="2236045"/>
            <a:ext cx="3484605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59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4A57B50C-9F69-8E4D-9610-1A8BDFA3D37A}"/>
              </a:ext>
            </a:extLst>
          </p:cNvPr>
          <p:cNvSpPr/>
          <p:nvPr/>
        </p:nvSpPr>
        <p:spPr>
          <a:xfrm>
            <a:off x="944944" y="1318201"/>
            <a:ext cx="82187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</a:rPr>
              <a:t>Use convolutional filters to extract </a:t>
            </a:r>
            <a:r>
              <a:rPr lang="en-US" altLang="zh-CN" sz="2400" i="1" dirty="0">
                <a:latin typeface="Palatino"/>
              </a:rPr>
              <a:t>n</a:t>
            </a:r>
            <a:r>
              <a:rPr lang="en-US" altLang="zh-CN" sz="2400" dirty="0">
                <a:latin typeface="Palatino"/>
              </a:rPr>
              <a:t>-gram features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7">
                <a:extLst>
                  <a:ext uri="{FF2B5EF4-FFF2-40B4-BE49-F238E27FC236}">
                    <a16:creationId xmlns:a16="http://schemas.microsoft.com/office/drawing/2014/main" id="{67A8B503-F5E8-6146-9308-7307D5BB5D31}"/>
                  </a:ext>
                </a:extLst>
              </p:cNvPr>
              <p:cNvSpPr/>
              <p:nvPr/>
            </p:nvSpPr>
            <p:spPr>
              <a:xfrm>
                <a:off x="944944" y="2493376"/>
                <a:ext cx="9166458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Window-size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filters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sz="2400" dirty="0"/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2400" dirty="0"/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Input channel and output channel dimensions: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zh-CN" altLang="en-US" sz="2400" dirty="0"/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CNN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𝐖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5" name="矩形 7">
                <a:extLst>
                  <a:ext uri="{FF2B5EF4-FFF2-40B4-BE49-F238E27FC236}">
                    <a16:creationId xmlns:a16="http://schemas.microsoft.com/office/drawing/2014/main" id="{67A8B503-F5E8-6146-9308-7307D5BB5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44" y="2493376"/>
                <a:ext cx="9166458" cy="3416320"/>
              </a:xfrm>
              <a:prstGeom prst="rect">
                <a:avLst/>
              </a:prstGeom>
              <a:blipFill>
                <a:blip r:embed="rId2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3">
            <a:extLst>
              <a:ext uri="{FF2B5EF4-FFF2-40B4-BE49-F238E27FC236}">
                <a16:creationId xmlns:a16="http://schemas.microsoft.com/office/drawing/2014/main" id="{34A555E6-435C-E444-AB3B-59189B4A5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7734" r="21040" b="4109"/>
          <a:stretch/>
        </p:blipFill>
        <p:spPr>
          <a:xfrm>
            <a:off x="6930794" y="2230171"/>
            <a:ext cx="3608173" cy="1806258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7EE6C573-2B17-824A-8251-9565F7F77AED}"/>
              </a:ext>
            </a:extLst>
          </p:cNvPr>
          <p:cNvSpPr/>
          <p:nvPr/>
        </p:nvSpPr>
        <p:spPr>
          <a:xfrm>
            <a:off x="344010" y="225217"/>
            <a:ext cx="8266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102445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4DD423CA-EAF2-7746-B9A1-309C8CF51818}"/>
                  </a:ext>
                </a:extLst>
              </p:cNvPr>
              <p:cNvSpPr/>
              <p:nvPr/>
            </p:nvSpPr>
            <p:spPr>
              <a:xfrm>
                <a:off x="1986606" y="1350861"/>
                <a:ext cx="8218788" cy="4526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dirty="0">
                    <a:latin typeface="Palatino"/>
                  </a:rPr>
                  <a:t>Back-propagation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  <m:r>
                      <m:rPr>
                        <m:nor/>
                      </m:rP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⊕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⊕…⊕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zh-CN" altLang="en-US" sz="2400" dirty="0"/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1,…,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>
                        <m:f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4DD423CA-EAF2-7746-B9A1-309C8CF51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606" y="1350861"/>
                <a:ext cx="8218788" cy="4526175"/>
              </a:xfrm>
              <a:prstGeom prst="rect">
                <a:avLst/>
              </a:prstGeom>
              <a:blipFill>
                <a:blip r:embed="rId2"/>
                <a:stretch>
                  <a:fillRect l="-6481" t="-8683" b="-210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5">
            <a:extLst>
              <a:ext uri="{FF2B5EF4-FFF2-40B4-BE49-F238E27FC236}">
                <a16:creationId xmlns:a16="http://schemas.microsoft.com/office/drawing/2014/main" id="{E97AF2AA-89CE-844E-9777-EA76305CE496}"/>
              </a:ext>
            </a:extLst>
          </p:cNvPr>
          <p:cNvSpPr/>
          <p:nvPr/>
        </p:nvSpPr>
        <p:spPr>
          <a:xfrm>
            <a:off x="344010" y="225217"/>
            <a:ext cx="8266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280871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67A8B503-F5E8-6146-9308-7307D5BB5D31}"/>
              </a:ext>
            </a:extLst>
          </p:cNvPr>
          <p:cNvSpPr/>
          <p:nvPr/>
        </p:nvSpPr>
        <p:spPr>
          <a:xfrm>
            <a:off x="3614066" y="1877390"/>
            <a:ext cx="258172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</a:rPr>
              <a:t>Pooling aggregation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7EE6C573-2B17-824A-8251-9565F7F77AED}"/>
              </a:ext>
            </a:extLst>
          </p:cNvPr>
          <p:cNvSpPr/>
          <p:nvPr/>
        </p:nvSpPr>
        <p:spPr>
          <a:xfrm>
            <a:off x="344010" y="225217"/>
            <a:ext cx="8266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Convolutional Neural Network (CNN)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149102-9D83-334B-B4EE-9DABF9489C72}"/>
              </a:ext>
            </a:extLst>
          </p:cNvPr>
          <p:cNvGrpSpPr/>
          <p:nvPr/>
        </p:nvGrpSpPr>
        <p:grpSpPr>
          <a:xfrm>
            <a:off x="4312024" y="2363321"/>
            <a:ext cx="4099793" cy="2858691"/>
            <a:chOff x="4510807" y="2363321"/>
            <a:chExt cx="3608173" cy="2507481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34A555E6-435C-E444-AB3B-59189B4A5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7" t="20348" r="21040" b="4109"/>
            <a:stretch/>
          </p:blipFill>
          <p:spPr>
            <a:xfrm>
              <a:off x="4510807" y="3322988"/>
              <a:ext cx="3608173" cy="15478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138096-805B-8D48-87A7-07E04B1D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5954" y="3143929"/>
              <a:ext cx="243945" cy="2000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B962BC-FE41-8841-ACBC-91F62F47E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6718" y="3110832"/>
              <a:ext cx="289663" cy="2269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69833C-3C3A-FB48-9C4C-5E858E6E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1698" y="3146007"/>
              <a:ext cx="214554" cy="19172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08CC9D-434D-5C40-A49B-D037107438B8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5529899" y="2883652"/>
              <a:ext cx="726482" cy="45408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C32D3E-5DD0-1341-B1EA-8D61FDCF3ABA}"/>
                </a:ext>
              </a:extLst>
            </p:cNvPr>
            <p:cNvCxnSpPr>
              <a:cxnSpLocks/>
              <a:stCxn id="6" idx="0"/>
              <a:endCxn id="15" idx="2"/>
            </p:cNvCxnSpPr>
            <p:nvPr/>
          </p:nvCxnSpPr>
          <p:spPr>
            <a:xfrm flipH="1" flipV="1">
              <a:off x="6256381" y="2883652"/>
              <a:ext cx="58513" cy="43933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959E1C-0D73-A64D-9833-FCE3FCAFF215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6256381" y="2883652"/>
              <a:ext cx="716806" cy="45408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3D8018-55A5-EE4D-A59B-A2903797816C}"/>
                </a:ext>
              </a:extLst>
            </p:cNvPr>
            <p:cNvSpPr txBox="1"/>
            <p:nvPr/>
          </p:nvSpPr>
          <p:spPr>
            <a:xfrm>
              <a:off x="5945591" y="2363321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/>
                <a:t>h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B2C825-C96F-2545-8260-3F3C23436AA3}"/>
                </a:ext>
              </a:extLst>
            </p:cNvPr>
            <p:cNvSpPr/>
            <p:nvPr/>
          </p:nvSpPr>
          <p:spPr>
            <a:xfrm>
              <a:off x="6032697" y="2632930"/>
              <a:ext cx="447367" cy="250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5385C1-9292-BE4A-9191-495D8E001B6D}"/>
              </a:ext>
            </a:extLst>
          </p:cNvPr>
          <p:cNvSpPr txBox="1"/>
          <p:nvPr/>
        </p:nvSpPr>
        <p:spPr>
          <a:xfrm>
            <a:off x="3614066" y="301945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Pooling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D37C8-9EBD-3144-822F-52887E7D0006}"/>
              </a:ext>
            </a:extLst>
          </p:cNvPr>
          <p:cNvSpPr txBox="1"/>
          <p:nvPr/>
        </p:nvSpPr>
        <p:spPr>
          <a:xfrm>
            <a:off x="3579595" y="396397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903834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068A112F-842F-B946-BA34-CE0D73B49E1B}"/>
              </a:ext>
            </a:extLst>
          </p:cNvPr>
          <p:cNvSpPr/>
          <p:nvPr/>
        </p:nvSpPr>
        <p:spPr>
          <a:xfrm>
            <a:off x="298174" y="208876"/>
            <a:ext cx="90439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Comparison with Discrete </a:t>
            </a:r>
            <a:r>
              <a:rPr lang="en-US" altLang="zh-CN" sz="3400" b="1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</a:t>
            </a:r>
            <a:r>
              <a:rPr lang="en-US" altLang="zh-CN" sz="3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-gram Features</a:t>
            </a:r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94BB0E76-06C9-2740-ADA7-1EB0A5DFD15B}"/>
              </a:ext>
            </a:extLst>
          </p:cNvPr>
          <p:cNvSpPr/>
          <p:nvPr/>
        </p:nvSpPr>
        <p:spPr>
          <a:xfrm>
            <a:off x="974222" y="978905"/>
            <a:ext cx="9382351" cy="2611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/>
              </a:rPr>
              <a:t>CNN features are different from discrete </a:t>
            </a:r>
            <a:r>
              <a:rPr lang="en-US" altLang="zh-CN" sz="2800" i="1" dirty="0">
                <a:latin typeface="Palatino"/>
              </a:rPr>
              <a:t>n</a:t>
            </a:r>
            <a:r>
              <a:rPr lang="en-US" altLang="zh-CN" sz="2800" dirty="0">
                <a:latin typeface="Palatino"/>
              </a:rPr>
              <a:t>-gram features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Dense and low-dimensional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Dynamically computed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Adjustable during training</a:t>
            </a:r>
            <a:endParaRPr lang="zh-CN" altLang="en-US" sz="2400" dirty="0"/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A2A85FBA-6A28-F348-B517-E89EBFF648C9}"/>
              </a:ext>
            </a:extLst>
          </p:cNvPr>
          <p:cNvSpPr/>
          <p:nvPr/>
        </p:nvSpPr>
        <p:spPr>
          <a:xfrm>
            <a:off x="6420027" y="2827853"/>
            <a:ext cx="258172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</a:rPr>
              <a:t>Pooling aggregation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51924E-04A4-964B-8D8E-2FF2C8662FAB}"/>
              </a:ext>
            </a:extLst>
          </p:cNvPr>
          <p:cNvGrpSpPr/>
          <p:nvPr/>
        </p:nvGrpSpPr>
        <p:grpSpPr>
          <a:xfrm>
            <a:off x="7117985" y="3313784"/>
            <a:ext cx="4099793" cy="2858691"/>
            <a:chOff x="4510807" y="2363321"/>
            <a:chExt cx="3608173" cy="2507481"/>
          </a:xfrm>
        </p:grpSpPr>
        <p:pic>
          <p:nvPicPr>
            <p:cNvPr id="8" name="图片 3">
              <a:extLst>
                <a:ext uri="{FF2B5EF4-FFF2-40B4-BE49-F238E27FC236}">
                  <a16:creationId xmlns:a16="http://schemas.microsoft.com/office/drawing/2014/main" id="{D2E0B52C-7355-AA4A-867F-7BF7942A2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7" t="20348" r="21040" b="4109"/>
            <a:stretch/>
          </p:blipFill>
          <p:spPr>
            <a:xfrm>
              <a:off x="4510807" y="3322988"/>
              <a:ext cx="3608173" cy="15478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7F4411-E19D-494B-AF3C-2F3770CB3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5954" y="3143929"/>
              <a:ext cx="243945" cy="2000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F87CBA-A1B1-9A40-9F76-EC613B624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6718" y="3110832"/>
              <a:ext cx="289663" cy="2269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E11908-46F6-984E-94CF-08CB8E34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1698" y="3146007"/>
              <a:ext cx="214554" cy="19172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7704BB-9683-7B48-B4C6-8E8E80C7A66B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5529899" y="2883652"/>
              <a:ext cx="726482" cy="45408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C1868CD-742B-5140-B74F-F4B111262392}"/>
                </a:ext>
              </a:extLst>
            </p:cNvPr>
            <p:cNvCxnSpPr>
              <a:cxnSpLocks/>
              <a:stCxn id="8" idx="0"/>
              <a:endCxn id="16" idx="2"/>
            </p:cNvCxnSpPr>
            <p:nvPr/>
          </p:nvCxnSpPr>
          <p:spPr>
            <a:xfrm flipH="1" flipV="1">
              <a:off x="6256381" y="2883652"/>
              <a:ext cx="58513" cy="43933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70D303-8C92-B94F-90BA-CC87843C9718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H="1" flipV="1">
              <a:off x="6256381" y="2883652"/>
              <a:ext cx="716806" cy="45408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20ADCE-C28B-9148-AE05-A484277C8524}"/>
                </a:ext>
              </a:extLst>
            </p:cNvPr>
            <p:cNvSpPr txBox="1"/>
            <p:nvPr/>
          </p:nvSpPr>
          <p:spPr>
            <a:xfrm>
              <a:off x="5945591" y="2363321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/>
                <a:t>h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DF3639-B0FF-7E48-B058-52A26B10D251}"/>
                </a:ext>
              </a:extLst>
            </p:cNvPr>
            <p:cNvSpPr/>
            <p:nvPr/>
          </p:nvSpPr>
          <p:spPr>
            <a:xfrm>
              <a:off x="6032697" y="2632930"/>
              <a:ext cx="447367" cy="250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F41395-3ACA-064F-B2AC-63DA1E60B5F5}"/>
              </a:ext>
            </a:extLst>
          </p:cNvPr>
          <p:cNvSpPr txBox="1"/>
          <p:nvPr/>
        </p:nvSpPr>
        <p:spPr>
          <a:xfrm>
            <a:off x="6420027" y="396991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Pooling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322B6-6DF3-7A40-B18A-C7F5453FF071}"/>
              </a:ext>
            </a:extLst>
          </p:cNvPr>
          <p:cNvSpPr txBox="1"/>
          <p:nvPr/>
        </p:nvSpPr>
        <p:spPr>
          <a:xfrm>
            <a:off x="6385556" y="4914439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CNN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C2B86F-D7A0-614D-8830-3C69596AA3D4}"/>
              </a:ext>
            </a:extLst>
          </p:cNvPr>
          <p:cNvGrpSpPr/>
          <p:nvPr/>
        </p:nvGrpSpPr>
        <p:grpSpPr>
          <a:xfrm rot="16200000">
            <a:off x="2670873" y="3074941"/>
            <a:ext cx="1767092" cy="3678996"/>
            <a:chOff x="3780896" y="2612951"/>
            <a:chExt cx="1767092" cy="3678996"/>
          </a:xfrm>
        </p:grpSpPr>
        <p:sp>
          <p:nvSpPr>
            <p:cNvPr id="19" name="流程图: 接点 62">
              <a:extLst>
                <a:ext uri="{FF2B5EF4-FFF2-40B4-BE49-F238E27FC236}">
                  <a16:creationId xmlns:a16="http://schemas.microsoft.com/office/drawing/2014/main" id="{B7291BDD-5D73-094A-BE4D-4396881FE95A}"/>
                </a:ext>
              </a:extLst>
            </p:cNvPr>
            <p:cNvSpPr/>
            <p:nvPr/>
          </p:nvSpPr>
          <p:spPr>
            <a:xfrm>
              <a:off x="3867412" y="4179748"/>
              <a:ext cx="159707" cy="15970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接点 63">
              <a:extLst>
                <a:ext uri="{FF2B5EF4-FFF2-40B4-BE49-F238E27FC236}">
                  <a16:creationId xmlns:a16="http://schemas.microsoft.com/office/drawing/2014/main" id="{36E546C3-AD56-734A-A47F-FAA5FC61EF70}"/>
                </a:ext>
              </a:extLst>
            </p:cNvPr>
            <p:cNvSpPr/>
            <p:nvPr/>
          </p:nvSpPr>
          <p:spPr>
            <a:xfrm>
              <a:off x="3867413" y="2612951"/>
              <a:ext cx="159707" cy="15970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接点 64">
              <a:extLst>
                <a:ext uri="{FF2B5EF4-FFF2-40B4-BE49-F238E27FC236}">
                  <a16:creationId xmlns:a16="http://schemas.microsoft.com/office/drawing/2014/main" id="{1AB87DD5-BB2D-7A49-AD0E-796C66ACC54A}"/>
                </a:ext>
              </a:extLst>
            </p:cNvPr>
            <p:cNvSpPr/>
            <p:nvPr/>
          </p:nvSpPr>
          <p:spPr>
            <a:xfrm>
              <a:off x="3867413" y="2934452"/>
              <a:ext cx="159707" cy="15970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接点 65">
              <a:extLst>
                <a:ext uri="{FF2B5EF4-FFF2-40B4-BE49-F238E27FC236}">
                  <a16:creationId xmlns:a16="http://schemas.microsoft.com/office/drawing/2014/main" id="{B337D99D-59DC-3949-B39C-08D03E8B1D38}"/>
                </a:ext>
              </a:extLst>
            </p:cNvPr>
            <p:cNvSpPr/>
            <p:nvPr/>
          </p:nvSpPr>
          <p:spPr>
            <a:xfrm>
              <a:off x="3873676" y="3230901"/>
              <a:ext cx="159707" cy="15970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接点 66">
              <a:extLst>
                <a:ext uri="{FF2B5EF4-FFF2-40B4-BE49-F238E27FC236}">
                  <a16:creationId xmlns:a16="http://schemas.microsoft.com/office/drawing/2014/main" id="{C1C64C21-2EE6-2F41-A2CE-4711DB957940}"/>
                </a:ext>
              </a:extLst>
            </p:cNvPr>
            <p:cNvSpPr/>
            <p:nvPr/>
          </p:nvSpPr>
          <p:spPr>
            <a:xfrm>
              <a:off x="3867412" y="3833717"/>
              <a:ext cx="159707" cy="15970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流程图: 接点 67">
              <a:extLst>
                <a:ext uri="{FF2B5EF4-FFF2-40B4-BE49-F238E27FC236}">
                  <a16:creationId xmlns:a16="http://schemas.microsoft.com/office/drawing/2014/main" id="{8D47B929-9C3A-2A4B-93FA-EB1459F2E317}"/>
                </a:ext>
              </a:extLst>
            </p:cNvPr>
            <p:cNvSpPr/>
            <p:nvPr/>
          </p:nvSpPr>
          <p:spPr>
            <a:xfrm>
              <a:off x="3867412" y="4525779"/>
              <a:ext cx="159707" cy="15970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接点 68">
              <a:extLst>
                <a:ext uri="{FF2B5EF4-FFF2-40B4-BE49-F238E27FC236}">
                  <a16:creationId xmlns:a16="http://schemas.microsoft.com/office/drawing/2014/main" id="{5F71DE2B-68EA-BA47-A626-E6BD308C0695}"/>
                </a:ext>
              </a:extLst>
            </p:cNvPr>
            <p:cNvSpPr/>
            <p:nvPr/>
          </p:nvSpPr>
          <p:spPr>
            <a:xfrm>
              <a:off x="3868456" y="5166172"/>
              <a:ext cx="159707" cy="15970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接点 69">
              <a:extLst>
                <a:ext uri="{FF2B5EF4-FFF2-40B4-BE49-F238E27FC236}">
                  <a16:creationId xmlns:a16="http://schemas.microsoft.com/office/drawing/2014/main" id="{6A9B679B-31B6-5748-B627-857B57C53E53}"/>
                </a:ext>
              </a:extLst>
            </p:cNvPr>
            <p:cNvSpPr/>
            <p:nvPr/>
          </p:nvSpPr>
          <p:spPr>
            <a:xfrm>
              <a:off x="3867412" y="6132240"/>
              <a:ext cx="159707" cy="15970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接点 70">
              <a:extLst>
                <a:ext uri="{FF2B5EF4-FFF2-40B4-BE49-F238E27FC236}">
                  <a16:creationId xmlns:a16="http://schemas.microsoft.com/office/drawing/2014/main" id="{E0E9720C-049F-F844-B51B-0171090A3611}"/>
                </a:ext>
              </a:extLst>
            </p:cNvPr>
            <p:cNvSpPr/>
            <p:nvPr/>
          </p:nvSpPr>
          <p:spPr>
            <a:xfrm>
              <a:off x="3867412" y="5512203"/>
              <a:ext cx="159707" cy="15970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71">
              <a:extLst>
                <a:ext uri="{FF2B5EF4-FFF2-40B4-BE49-F238E27FC236}">
                  <a16:creationId xmlns:a16="http://schemas.microsoft.com/office/drawing/2014/main" id="{4EC0AEC9-1E83-2848-A9B5-1A170BF734E6}"/>
                </a:ext>
              </a:extLst>
            </p:cNvPr>
            <p:cNvSpPr txBox="1"/>
            <p:nvPr/>
          </p:nvSpPr>
          <p:spPr>
            <a:xfrm>
              <a:off x="3780897" y="3469221"/>
              <a:ext cx="492443" cy="268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000" dirty="0"/>
                <a:t>…</a:t>
              </a:r>
              <a:endParaRPr lang="zh-CN" altLang="en-US" sz="2000" dirty="0"/>
            </a:p>
          </p:txBody>
        </p:sp>
        <p:sp>
          <p:nvSpPr>
            <p:cNvPr id="29" name="文本框 72">
              <a:extLst>
                <a:ext uri="{FF2B5EF4-FFF2-40B4-BE49-F238E27FC236}">
                  <a16:creationId xmlns:a16="http://schemas.microsoft.com/office/drawing/2014/main" id="{FDE0F9CF-B141-154B-BBD4-C20705AECCAE}"/>
                </a:ext>
              </a:extLst>
            </p:cNvPr>
            <p:cNvSpPr txBox="1"/>
            <p:nvPr/>
          </p:nvSpPr>
          <p:spPr>
            <a:xfrm>
              <a:off x="3780896" y="4777270"/>
              <a:ext cx="492443" cy="268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000" dirty="0"/>
                <a:t>…</a:t>
              </a:r>
              <a:endParaRPr lang="zh-CN" altLang="en-US" sz="2000" dirty="0"/>
            </a:p>
          </p:txBody>
        </p:sp>
        <p:sp>
          <p:nvSpPr>
            <p:cNvPr id="30" name="文本框 73">
              <a:extLst>
                <a:ext uri="{FF2B5EF4-FFF2-40B4-BE49-F238E27FC236}">
                  <a16:creationId xmlns:a16="http://schemas.microsoft.com/office/drawing/2014/main" id="{31FDF4C2-71C0-9344-A877-DF40634CFF59}"/>
                </a:ext>
              </a:extLst>
            </p:cNvPr>
            <p:cNvSpPr txBox="1"/>
            <p:nvPr/>
          </p:nvSpPr>
          <p:spPr>
            <a:xfrm>
              <a:off x="3780896" y="5767418"/>
              <a:ext cx="492443" cy="268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2000" dirty="0"/>
                <a:t>…</a:t>
              </a:r>
              <a:endParaRPr lang="zh-CN" altLang="en-US" sz="2000" dirty="0"/>
            </a:p>
          </p:txBody>
        </p:sp>
        <p:sp>
          <p:nvSpPr>
            <p:cNvPr id="31" name="流程图: 接点 74">
              <a:extLst>
                <a:ext uri="{FF2B5EF4-FFF2-40B4-BE49-F238E27FC236}">
                  <a16:creationId xmlns:a16="http://schemas.microsoft.com/office/drawing/2014/main" id="{760C2112-A43F-AA46-AD56-32E8ADF8BB2E}"/>
                </a:ext>
              </a:extLst>
            </p:cNvPr>
            <p:cNvSpPr/>
            <p:nvPr/>
          </p:nvSpPr>
          <p:spPr>
            <a:xfrm>
              <a:off x="5388281" y="4193839"/>
              <a:ext cx="159707" cy="15970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77">
              <a:extLst>
                <a:ext uri="{FF2B5EF4-FFF2-40B4-BE49-F238E27FC236}">
                  <a16:creationId xmlns:a16="http://schemas.microsoft.com/office/drawing/2014/main" id="{CF8D5397-C557-CE4C-8A85-4B479C726CA8}"/>
                </a:ext>
              </a:extLst>
            </p:cNvPr>
            <p:cNvCxnSpPr>
              <a:cxnSpLocks/>
              <a:stCxn id="20" idx="6"/>
              <a:endCxn id="31" idx="2"/>
            </p:cNvCxnSpPr>
            <p:nvPr/>
          </p:nvCxnSpPr>
          <p:spPr>
            <a:xfrm>
              <a:off x="4027120" y="2692805"/>
              <a:ext cx="1361161" cy="1580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78">
              <a:extLst>
                <a:ext uri="{FF2B5EF4-FFF2-40B4-BE49-F238E27FC236}">
                  <a16:creationId xmlns:a16="http://schemas.microsoft.com/office/drawing/2014/main" id="{7162BE7D-0E98-A044-9F9E-3C7DFBB221C4}"/>
                </a:ext>
              </a:extLst>
            </p:cNvPr>
            <p:cNvCxnSpPr>
              <a:cxnSpLocks/>
              <a:stCxn id="21" idx="6"/>
              <a:endCxn id="31" idx="2"/>
            </p:cNvCxnSpPr>
            <p:nvPr/>
          </p:nvCxnSpPr>
          <p:spPr>
            <a:xfrm>
              <a:off x="4027120" y="3014306"/>
              <a:ext cx="1361161" cy="1259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79">
              <a:extLst>
                <a:ext uri="{FF2B5EF4-FFF2-40B4-BE49-F238E27FC236}">
                  <a16:creationId xmlns:a16="http://schemas.microsoft.com/office/drawing/2014/main" id="{5E745A1D-53BF-E547-88AD-4BE976DB4CBB}"/>
                </a:ext>
              </a:extLst>
            </p:cNvPr>
            <p:cNvCxnSpPr>
              <a:cxnSpLocks/>
              <a:stCxn id="22" idx="6"/>
              <a:endCxn id="31" idx="2"/>
            </p:cNvCxnSpPr>
            <p:nvPr/>
          </p:nvCxnSpPr>
          <p:spPr>
            <a:xfrm>
              <a:off x="4033383" y="3310755"/>
              <a:ext cx="1354898" cy="962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80">
              <a:extLst>
                <a:ext uri="{FF2B5EF4-FFF2-40B4-BE49-F238E27FC236}">
                  <a16:creationId xmlns:a16="http://schemas.microsoft.com/office/drawing/2014/main" id="{813024E0-6F88-DC4B-932E-E30DA04EC3CE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>
              <a:off x="4027119" y="3913571"/>
              <a:ext cx="1361162" cy="36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81">
              <a:extLst>
                <a:ext uri="{FF2B5EF4-FFF2-40B4-BE49-F238E27FC236}">
                  <a16:creationId xmlns:a16="http://schemas.microsoft.com/office/drawing/2014/main" id="{1363992E-4273-4340-9ED3-A9D938AA548B}"/>
                </a:ext>
              </a:extLst>
            </p:cNvPr>
            <p:cNvCxnSpPr>
              <a:cxnSpLocks/>
              <a:stCxn id="19" idx="6"/>
              <a:endCxn id="31" idx="2"/>
            </p:cNvCxnSpPr>
            <p:nvPr/>
          </p:nvCxnSpPr>
          <p:spPr>
            <a:xfrm>
              <a:off x="4027119" y="4259602"/>
              <a:ext cx="1361162" cy="14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82">
              <a:extLst>
                <a:ext uri="{FF2B5EF4-FFF2-40B4-BE49-F238E27FC236}">
                  <a16:creationId xmlns:a16="http://schemas.microsoft.com/office/drawing/2014/main" id="{40489E92-3049-7D4D-94C8-904AF65E7438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 flipV="1">
              <a:off x="4027119" y="4273693"/>
              <a:ext cx="1361162" cy="331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83">
              <a:extLst>
                <a:ext uri="{FF2B5EF4-FFF2-40B4-BE49-F238E27FC236}">
                  <a16:creationId xmlns:a16="http://schemas.microsoft.com/office/drawing/2014/main" id="{9A5B2596-8ACD-E04F-900C-14DEE9EEC5E3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4028163" y="4273693"/>
              <a:ext cx="1360118" cy="972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84">
              <a:extLst>
                <a:ext uri="{FF2B5EF4-FFF2-40B4-BE49-F238E27FC236}">
                  <a16:creationId xmlns:a16="http://schemas.microsoft.com/office/drawing/2014/main" id="{4D38A4BE-2499-0846-A0B1-57E0FB6B5AF2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4027119" y="4273693"/>
              <a:ext cx="1361162" cy="1318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85">
              <a:extLst>
                <a:ext uri="{FF2B5EF4-FFF2-40B4-BE49-F238E27FC236}">
                  <a16:creationId xmlns:a16="http://schemas.microsoft.com/office/drawing/2014/main" id="{DFE8584F-22BF-E947-BBEE-BC09EA8137EC}"/>
                </a:ext>
              </a:extLst>
            </p:cNvPr>
            <p:cNvCxnSpPr>
              <a:cxnSpLocks/>
              <a:stCxn id="26" idx="7"/>
              <a:endCxn id="31" idx="2"/>
            </p:cNvCxnSpPr>
            <p:nvPr/>
          </p:nvCxnSpPr>
          <p:spPr>
            <a:xfrm flipV="1">
              <a:off x="4003730" y="4273693"/>
              <a:ext cx="1384551" cy="188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125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190325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3AD50E-A029-8F45-B5C5-4DC801B92CB7}"/>
              </a:ext>
            </a:extLst>
          </p:cNvPr>
          <p:cNvSpPr/>
          <p:nvPr/>
        </p:nvSpPr>
        <p:spPr>
          <a:xfrm>
            <a:off x="454779" y="270545"/>
            <a:ext cx="7158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Recurrent Neural Network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(RNN)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942690AC-E692-0A43-8394-15F05303B5F6}"/>
              </a:ext>
            </a:extLst>
          </p:cNvPr>
          <p:cNvSpPr/>
          <p:nvPr/>
        </p:nvSpPr>
        <p:spPr>
          <a:xfrm>
            <a:off x="932374" y="1884346"/>
            <a:ext cx="10327252" cy="308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Disadvantages of pooling and CNN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Insensitive to the input order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Cannot capture non-linear interactions between input vectors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Cannot capture long-range dependencies between input vectors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01087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1870647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85801" y="187423"/>
            <a:ext cx="4597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Vanilla RNNs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139A2CB-8E96-45AC-9809-FB122EBF8349}"/>
                  </a:ext>
                </a:extLst>
              </p:cNvPr>
              <p:cNvSpPr txBox="1"/>
              <p:nvPr/>
            </p:nvSpPr>
            <p:spPr>
              <a:xfrm>
                <a:off x="1088571" y="1335423"/>
                <a:ext cx="10787743" cy="2250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 input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length of the sequence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 initial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(set to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zero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or a randomly initialized model parameter)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How to calculate an output sequence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∈[1,...,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 a vanilla RNN?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139A2CB-8E96-45AC-9809-FB122EBF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1" y="1335423"/>
                <a:ext cx="10787743" cy="2250681"/>
              </a:xfrm>
              <a:prstGeom prst="rect">
                <a:avLst/>
              </a:prstGeom>
              <a:blipFill>
                <a:blip r:embed="rId2"/>
                <a:stretch>
                  <a:fillRect l="-791" r="-2148" b="-46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33BC512A-6549-47A1-8086-50C57F1CD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EDD24F-138E-4A79-8F76-246ECF434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8" y="4480867"/>
            <a:ext cx="1934922" cy="15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2228858" y="2238788"/>
            <a:ext cx="777809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Week 9</a:t>
            </a:r>
          </a:p>
          <a:p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  <a:r>
              <a:rPr lang="en-US" altLang="zh-CN" sz="4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</a:t>
            </a:r>
            <a:r>
              <a:rPr lang="zh-CN" altLang="en-US" sz="4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4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</a:t>
            </a:r>
            <a:endParaRPr lang="en-US" altLang="zh-CN" sz="4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9E4E167-CCF4-42C4-B04E-34061FD71A1C}"/>
                  </a:ext>
                </a:extLst>
              </p:cNvPr>
              <p:cNvSpPr txBox="1"/>
              <p:nvPr/>
            </p:nvSpPr>
            <p:spPr>
              <a:xfrm>
                <a:off x="1037772" y="1479874"/>
                <a:ext cx="939941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the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previous state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2200" b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en-US" altLang="zh-CN" dirty="0"/>
                  <a:t>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current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</a:p>
              <a:p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	the </a:t>
                </a:r>
                <a:r>
                  <a:rPr lang="en-US" altLang="zh-CN" sz="2200" b="1" dirty="0">
                    <a:latin typeface="Palatino" pitchFamily="2" charset="77"/>
                    <a:cs typeface="Calibri Light" panose="020F0302020204030204" pitchFamily="34" charset="0"/>
                  </a:rPr>
                  <a:t>current state</a:t>
                </a:r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can be calculated as</a:t>
                </a:r>
                <a:endParaRPr lang="zh-CN" altLang="en-US" sz="22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9E4E167-CCF4-42C4-B04E-34061FD7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72" y="1479874"/>
                <a:ext cx="9399410" cy="769441"/>
              </a:xfrm>
              <a:prstGeom prst="rect">
                <a:avLst/>
              </a:prstGeom>
              <a:blipFill>
                <a:blip r:embed="rId3"/>
                <a:stretch>
                  <a:fillRect l="-713" t="-5556" b="-1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61450CB-1634-4385-9A0E-8517E19B7613}"/>
                  </a:ext>
                </a:extLst>
              </p:cNvPr>
              <p:cNvSpPr txBox="1"/>
              <p:nvPr/>
            </p:nvSpPr>
            <p:spPr>
              <a:xfrm>
                <a:off x="1088572" y="4111646"/>
                <a:ext cx="9348610" cy="2179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	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a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non-linear activation function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such as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𝑡𝑎𝑛h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1" dirty="0">
                    <a:solidFill>
                      <a:srgbClr val="836967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200" dirty="0"/>
                  <a:t>,</a:t>
                </a:r>
                <a14:m>
                  <m:oMath xmlns:m="http://schemas.openxmlformats.org/officeDocument/2006/math">
                    <m:r>
                      <a:rPr lang="zh-CN" altLang="en-US" sz="2200" b="1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: model parameters, shared among different time steps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The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final vector</a:t>
                </a:r>
                <a:r>
                  <a:rPr lang="en-US" altLang="zh-CN" sz="2200" b="1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be used for representing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. </a:t>
                </a:r>
                <a:endParaRPr lang="zh-CN" altLang="en-US" sz="2200" dirty="0"/>
              </a:p>
              <a:p>
                <a:endParaRPr lang="en-US" altLang="zh-CN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61450CB-1634-4385-9A0E-8517E19B7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2" y="4111646"/>
                <a:ext cx="9348610" cy="2179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1DE2A967-2030-4945-9546-C18561373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3227" y="2723692"/>
          <a:ext cx="3674867" cy="1034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" name="Equation" r:id="rId5" imgW="1714500" imgH="482600" progId="Equation.DSMT4">
                  <p:embed/>
                </p:oleObj>
              </mc:Choice>
              <mc:Fallback>
                <p:oleObj name="Equation" r:id="rId5" imgW="1714500" imgH="48260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1DE2A967-2030-4945-9546-C18561373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227" y="2723692"/>
                        <a:ext cx="3674867" cy="1034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2">
            <a:extLst>
              <a:ext uri="{FF2B5EF4-FFF2-40B4-BE49-F238E27FC236}">
                <a16:creationId xmlns:a16="http://schemas.microsoft.com/office/drawing/2014/main" id="{95A8BF4C-997C-460D-B8C3-EC6B4586DF58}"/>
              </a:ext>
            </a:extLst>
          </p:cNvPr>
          <p:cNvSpPr/>
          <p:nvPr/>
        </p:nvSpPr>
        <p:spPr>
          <a:xfrm>
            <a:off x="685801" y="187423"/>
            <a:ext cx="4597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Vanilla RNNs</a:t>
            </a:r>
          </a:p>
        </p:txBody>
      </p:sp>
      <p:pic>
        <p:nvPicPr>
          <p:cNvPr id="13" name="图片 7">
            <a:extLst>
              <a:ext uri="{FF2B5EF4-FFF2-40B4-BE49-F238E27FC236}">
                <a16:creationId xmlns:a16="http://schemas.microsoft.com/office/drawing/2014/main" id="{3AAB7FF3-CEC7-9147-8292-C1DB60905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26" y="2158182"/>
            <a:ext cx="1934922" cy="15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2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9E4E167-CCF4-42C4-B04E-34061FD71A1C}"/>
                  </a:ext>
                </a:extLst>
              </p:cNvPr>
              <p:cNvSpPr txBox="1"/>
              <p:nvPr/>
            </p:nvSpPr>
            <p:spPr>
              <a:xfrm>
                <a:off x="1037772" y="1479874"/>
                <a:ext cx="939941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the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previous state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2200" b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en-US" altLang="zh-CN" dirty="0"/>
                  <a:t>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current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</a:p>
              <a:p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    the </a:t>
                </a:r>
                <a:r>
                  <a:rPr lang="en-US" altLang="zh-CN" sz="2200" b="1" dirty="0">
                    <a:latin typeface="Palatino" pitchFamily="2" charset="77"/>
                    <a:cs typeface="Calibri Light" panose="020F0302020204030204" pitchFamily="34" charset="0"/>
                  </a:rPr>
                  <a:t>current state</a:t>
                </a:r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200" b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can be calculated as</a:t>
                </a:r>
                <a:endParaRPr lang="zh-CN" altLang="en-US" sz="22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9E4E167-CCF4-42C4-B04E-34061FD7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72" y="1479874"/>
                <a:ext cx="9399410" cy="769441"/>
              </a:xfrm>
              <a:prstGeom prst="rect">
                <a:avLst/>
              </a:prstGeom>
              <a:blipFill>
                <a:blip r:embed="rId3"/>
                <a:stretch>
                  <a:fillRect l="-713" t="-5556" b="-1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61450CB-1634-4385-9A0E-8517E19B7613}"/>
                  </a:ext>
                </a:extLst>
              </p:cNvPr>
              <p:cNvSpPr txBox="1"/>
              <p:nvPr/>
            </p:nvSpPr>
            <p:spPr>
              <a:xfrm>
                <a:off x="1088572" y="4111646"/>
                <a:ext cx="9348610" cy="2686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200" dirty="0"/>
                  <a:t>     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a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non-linear activation function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such as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𝑡𝑎𝑛h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1" dirty="0">
                    <a:solidFill>
                      <a:srgbClr val="836967"/>
                    </a:solidFill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200" dirty="0"/>
                  <a:t>,</a:t>
                </a:r>
                <a14:m>
                  <m:oMath xmlns:m="http://schemas.openxmlformats.org/officeDocument/2006/math">
                    <m:r>
                      <a:rPr lang="zh-CN" altLang="en-US" sz="2200" b="1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: model parameters, shared among different time steps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The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final vector</a:t>
                </a:r>
                <a:r>
                  <a:rPr lang="en-US" altLang="zh-CN" sz="2200" b="1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be used for representing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How do we understand a recurrent loop?</a:t>
                </a:r>
                <a:endParaRPr lang="zh-CN" altLang="en-US" sz="22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61450CB-1634-4385-9A0E-8517E19B7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2" y="4111646"/>
                <a:ext cx="9348610" cy="2686826"/>
              </a:xfrm>
              <a:prstGeom prst="rect">
                <a:avLst/>
              </a:prstGeom>
              <a:blipFill>
                <a:blip r:embed="rId4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1DE2A967-2030-4945-9546-C18561373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3227" y="2723692"/>
          <a:ext cx="3674867" cy="1034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" name="Equation" r:id="rId5" imgW="1714500" imgH="482600" progId="Equation.DSMT4">
                  <p:embed/>
                </p:oleObj>
              </mc:Choice>
              <mc:Fallback>
                <p:oleObj name="Equation" r:id="rId5" imgW="1714500" imgH="48260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1DE2A967-2030-4945-9546-C18561373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227" y="2723692"/>
                        <a:ext cx="3674867" cy="1034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2">
            <a:extLst>
              <a:ext uri="{FF2B5EF4-FFF2-40B4-BE49-F238E27FC236}">
                <a16:creationId xmlns:a16="http://schemas.microsoft.com/office/drawing/2014/main" id="{95A8BF4C-997C-460D-B8C3-EC6B4586DF58}"/>
              </a:ext>
            </a:extLst>
          </p:cNvPr>
          <p:cNvSpPr/>
          <p:nvPr/>
        </p:nvSpPr>
        <p:spPr>
          <a:xfrm>
            <a:off x="685801" y="187423"/>
            <a:ext cx="4597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Vanilla RNNs</a:t>
            </a:r>
          </a:p>
        </p:txBody>
      </p:sp>
      <p:pic>
        <p:nvPicPr>
          <p:cNvPr id="16" name="图片 7">
            <a:extLst>
              <a:ext uri="{FF2B5EF4-FFF2-40B4-BE49-F238E27FC236}">
                <a16:creationId xmlns:a16="http://schemas.microsoft.com/office/drawing/2014/main" id="{D4914858-BADA-CD46-AF96-EB758C9F6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26" y="2158182"/>
            <a:ext cx="1934922" cy="15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65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50399" y="902996"/>
            <a:ext cx="964618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Unfolding ——</a:t>
            </a:r>
            <a:r>
              <a:rPr lang="zh-CN" altLang="en-US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trade</a:t>
            </a:r>
            <a:r>
              <a:rPr lang="zh-CN" altLang="en-US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time and space.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0B46B1-6C58-4037-9F39-E175809B9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68" y="1943872"/>
            <a:ext cx="1934922" cy="15798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5D1CB9-F522-4837-86CA-EA549A25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33" y="1768618"/>
            <a:ext cx="4591286" cy="17551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517606-2FAB-4559-A8BD-D08C2739E96F}"/>
              </a:ext>
            </a:extLst>
          </p:cNvPr>
          <p:cNvSpPr txBox="1"/>
          <p:nvPr/>
        </p:nvSpPr>
        <p:spPr>
          <a:xfrm>
            <a:off x="3190161" y="3745159"/>
            <a:ext cx="18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466F1E-C7A1-4EC4-A00F-D3A38D6ABEFC}"/>
              </a:ext>
            </a:extLst>
          </p:cNvPr>
          <p:cNvSpPr txBox="1"/>
          <p:nvPr/>
        </p:nvSpPr>
        <p:spPr>
          <a:xfrm>
            <a:off x="6770636" y="3745159"/>
            <a:ext cx="18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Unfold</a:t>
            </a:r>
            <a:endParaRPr lang="zh-CN" altLang="en-US" dirty="0"/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A7ABFB0F-CEA1-4303-9532-87652EC699A4}"/>
              </a:ext>
            </a:extLst>
          </p:cNvPr>
          <p:cNvSpPr/>
          <p:nvPr/>
        </p:nvSpPr>
        <p:spPr>
          <a:xfrm>
            <a:off x="685801" y="187423"/>
            <a:ext cx="4597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Vanilla RNNs</a:t>
            </a:r>
          </a:p>
        </p:txBody>
      </p:sp>
    </p:spTree>
    <p:extLst>
      <p:ext uri="{BB962C8B-B14F-4D97-AF65-F5344CB8AC3E}">
        <p14:creationId xmlns:p14="http://schemas.microsoft.com/office/powerpoint/2010/main" val="3980366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50399" y="902996"/>
            <a:ext cx="964618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Unfolding ——</a:t>
            </a:r>
            <a:r>
              <a:rPr lang="zh-CN" altLang="en-US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trade</a:t>
            </a:r>
            <a:r>
              <a:rPr lang="zh-CN" altLang="en-US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time and space.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0B46B1-6C58-4037-9F39-E175809B9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68" y="1943872"/>
            <a:ext cx="1934922" cy="15798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5D1CB9-F522-4837-86CA-EA549A25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33" y="1768618"/>
            <a:ext cx="4591286" cy="17551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517606-2FAB-4559-A8BD-D08C2739E96F}"/>
              </a:ext>
            </a:extLst>
          </p:cNvPr>
          <p:cNvSpPr txBox="1"/>
          <p:nvPr/>
        </p:nvSpPr>
        <p:spPr>
          <a:xfrm>
            <a:off x="3190161" y="3745159"/>
            <a:ext cx="18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466F1E-C7A1-4EC4-A00F-D3A38D6ABEFC}"/>
              </a:ext>
            </a:extLst>
          </p:cNvPr>
          <p:cNvSpPr txBox="1"/>
          <p:nvPr/>
        </p:nvSpPr>
        <p:spPr>
          <a:xfrm>
            <a:off x="6770636" y="3745159"/>
            <a:ext cx="18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Unfold</a:t>
            </a:r>
            <a:endParaRPr lang="zh-CN" altLang="en-US" dirty="0"/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A7ABFB0F-CEA1-4303-9532-87652EC699A4}"/>
              </a:ext>
            </a:extLst>
          </p:cNvPr>
          <p:cNvSpPr/>
          <p:nvPr/>
        </p:nvSpPr>
        <p:spPr>
          <a:xfrm>
            <a:off x="685801" y="187423"/>
            <a:ext cx="4597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Vanilla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132941-5053-FC41-9EA4-6FD123407BFA}"/>
                  </a:ext>
                </a:extLst>
              </p:cNvPr>
              <p:cNvSpPr txBox="1"/>
              <p:nvPr/>
            </p:nvSpPr>
            <p:spPr>
              <a:xfrm>
                <a:off x="1050399" y="4304455"/>
                <a:ext cx="6099048" cy="1797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simple vector for the sequence.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final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𝒉</m:t>
                    </m:r>
                  </m:oMath>
                </a14:m>
                <a:endParaRPr lang="en-US" altLang="zh-CN" sz="2400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pooling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132941-5053-FC41-9EA4-6FD12340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99" y="4304455"/>
                <a:ext cx="6099048" cy="1797352"/>
              </a:xfrm>
              <a:prstGeom prst="rect">
                <a:avLst/>
              </a:prstGeom>
              <a:blipFill>
                <a:blip r:embed="rId4"/>
                <a:stretch>
                  <a:fillRect l="-1660" b="-69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395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1310553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76822" y="217833"/>
            <a:ext cx="3417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037771" y="1433773"/>
                <a:ext cx="10392229" cy="1710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Supposing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used as final hidden state for RNN.</a:t>
                </a:r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Loss pass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Need loss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𝑾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h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𝑾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also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71" y="1433773"/>
                <a:ext cx="10392229" cy="1710533"/>
              </a:xfrm>
              <a:prstGeom prst="rect">
                <a:avLst/>
              </a:prstGeom>
              <a:blipFill>
                <a:blip r:embed="rId2"/>
                <a:stretch>
                  <a:fillRect l="-732" b="-73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C4876532-78C0-4701-85F6-94B4DAA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1" y="3105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4EDEC0-73E6-4F49-88A3-536C7D10A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02" y="4383056"/>
            <a:ext cx="4591286" cy="1755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5A2AE1-B208-CA43-8F22-6EA9734B694C}"/>
                  </a:ext>
                </a:extLst>
              </p:cNvPr>
              <p:cNvSpPr txBox="1"/>
              <p:nvPr/>
            </p:nvSpPr>
            <p:spPr>
              <a:xfrm>
                <a:off x="3320680" y="3435610"/>
                <a:ext cx="5056331" cy="65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5A2AE1-B208-CA43-8F22-6EA9734B6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680" y="3435610"/>
                <a:ext cx="5056331" cy="656142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504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EA35B1A-C71A-4D8E-B1C3-BD268AC71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680" y="4811298"/>
            <a:ext cx="4591286" cy="17551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76822" y="217833"/>
            <a:ext cx="3417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983901" y="789594"/>
                <a:ext cx="10369899" cy="5195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Back-propagation through time (BPTT)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RNNs are trained using unfolded representation with back-propagation through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layers (time).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Assuming that the activation function is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tanh</m:t>
                      </m:r>
                    </m:oMath>
                  </m:oMathPara>
                </a14:m>
                <a:endParaRPr lang="zh-CN" alt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Forward computing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836967"/>
                    </a:solidFill>
                  </a:rPr>
                  <a:t>	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01" y="789594"/>
                <a:ext cx="10369899" cy="5195781"/>
              </a:xfrm>
              <a:prstGeom prst="rect">
                <a:avLst/>
              </a:prstGeom>
              <a:blipFill>
                <a:blip r:embed="rId3"/>
                <a:stretch>
                  <a:fillRect l="-1222" r="-1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C4876532-78C0-4701-85F6-94B4DAA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1" y="3105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584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70429" y="1122351"/>
            <a:ext cx="9617719" cy="179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Back-propagation through time (BPTT)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61C605-9ADE-4046-9780-66B7B6E4DE1B}"/>
                  </a:ext>
                </a:extLst>
              </p:cNvPr>
              <p:cNvSpPr txBox="1"/>
              <p:nvPr/>
            </p:nvSpPr>
            <p:spPr>
              <a:xfrm>
                <a:off x="1095829" y="1933814"/>
                <a:ext cx="8980900" cy="632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vector value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passed down from layers above, BTTP returns:</a:t>
                </a:r>
                <a:endParaRPr lang="zh-CN" altLang="en-US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761C605-9ADE-4046-9780-66B7B6E4D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9" y="1933814"/>
                <a:ext cx="8980900" cy="632033"/>
              </a:xfrm>
              <a:prstGeom prst="rect">
                <a:avLst/>
              </a:prstGeom>
              <a:blipFill>
                <a:blip r:embed="rId4"/>
                <a:stretch>
                  <a:fillRect l="-847" r="-847" b="-3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B56812CD-7177-4F7D-A1D7-0F138A568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750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FD134B7-3BF7-45CE-81EE-BAA40CFB34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795155"/>
              </p:ext>
            </p:extLst>
          </p:nvPr>
        </p:nvGraphicFramePr>
        <p:xfrm>
          <a:off x="2496084" y="2797362"/>
          <a:ext cx="2745749" cy="311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" name="Equation" r:id="rId5" imgW="1968500" imgH="2235200" progId="Equation.DSMT4">
                  <p:embed/>
                </p:oleObj>
              </mc:Choice>
              <mc:Fallback>
                <p:oleObj name="Equation" r:id="rId5" imgW="1968500" imgH="2235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FD134B7-3BF7-45CE-81EE-BAA40CFB34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084" y="2797362"/>
                        <a:ext cx="2745749" cy="3116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46CDC23-D27C-4487-B797-FDBA3EB19EFB}"/>
                  </a:ext>
                </a:extLst>
              </p:cNvPr>
              <p:cNvSpPr txBox="1"/>
              <p:nvPr/>
            </p:nvSpPr>
            <p:spPr>
              <a:xfrm>
                <a:off x="6940946" y="6117462"/>
                <a:ext cx="45897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element-wise product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46CDC23-D27C-4487-B797-FDBA3EB19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946" y="6117462"/>
                <a:ext cx="4589754" cy="461665"/>
              </a:xfrm>
              <a:prstGeom prst="rect">
                <a:avLst/>
              </a:prstGeom>
              <a:blipFill>
                <a:blip r:embed="rId7"/>
                <a:stretch>
                  <a:fillRect l="-826" t="-10811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2">
            <a:extLst>
              <a:ext uri="{FF2B5EF4-FFF2-40B4-BE49-F238E27FC236}">
                <a16:creationId xmlns:a16="http://schemas.microsoft.com/office/drawing/2014/main" id="{7D84F18D-9831-4DAA-B764-2D16853147CE}"/>
              </a:ext>
            </a:extLst>
          </p:cNvPr>
          <p:cNvSpPr/>
          <p:nvPr/>
        </p:nvSpPr>
        <p:spPr>
          <a:xfrm>
            <a:off x="676822" y="217833"/>
            <a:ext cx="3417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RNNs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48C2387-BA03-684E-A01A-611E51A7D806}"/>
              </a:ext>
            </a:extLst>
          </p:cNvPr>
          <p:cNvSpPr/>
          <p:nvPr/>
        </p:nvSpPr>
        <p:spPr>
          <a:xfrm>
            <a:off x="5892800" y="4307839"/>
            <a:ext cx="203200" cy="141369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043FF7-FBDC-6A49-B088-7561055430BA}"/>
              </a:ext>
            </a:extLst>
          </p:cNvPr>
          <p:cNvCxnSpPr/>
          <p:nvPr/>
        </p:nvCxnSpPr>
        <p:spPr>
          <a:xfrm>
            <a:off x="6503340" y="3305535"/>
            <a:ext cx="8752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3E3BD1-6F1C-A540-8B7F-0808AAB4E33E}"/>
              </a:ext>
            </a:extLst>
          </p:cNvPr>
          <p:cNvCxnSpPr/>
          <p:nvPr/>
        </p:nvCxnSpPr>
        <p:spPr>
          <a:xfrm>
            <a:off x="6503339" y="5014684"/>
            <a:ext cx="8752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CF74FC-1EAA-0A4A-9FE4-1F92FC625BE5}"/>
              </a:ext>
            </a:extLst>
          </p:cNvPr>
          <p:cNvSpPr txBox="1"/>
          <p:nvPr/>
        </p:nvSpPr>
        <p:spPr>
          <a:xfrm>
            <a:off x="7752820" y="3072572"/>
            <a:ext cx="10439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200" dirty="0">
                <a:latin typeface="Palatino" pitchFamily="2" charset="77"/>
                <a:ea typeface="Palatino" pitchFamily="2" charset="77"/>
              </a:rPr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1A683-98CF-C14C-A1D6-BE3CB9093F65}"/>
              </a:ext>
            </a:extLst>
          </p:cNvPr>
          <p:cNvSpPr txBox="1"/>
          <p:nvPr/>
        </p:nvSpPr>
        <p:spPr>
          <a:xfrm>
            <a:off x="7738661" y="4758180"/>
            <a:ext cx="17438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200" dirty="0">
                <a:latin typeface="Palatino" pitchFamily="2" charset="77"/>
                <a:ea typeface="Palatino" pitchFamily="2" charset="77"/>
              </a:rPr>
              <a:t>parameters</a:t>
            </a:r>
          </a:p>
        </p:txBody>
      </p:sp>
      <p:sp>
        <p:nvSpPr>
          <p:cNvPr id="15" name="Right Brace 3">
            <a:extLst>
              <a:ext uri="{FF2B5EF4-FFF2-40B4-BE49-F238E27FC236}">
                <a16:creationId xmlns:a16="http://schemas.microsoft.com/office/drawing/2014/main" id="{C24E8D93-93E2-47B4-A053-3BD5763B25B6}"/>
              </a:ext>
            </a:extLst>
          </p:cNvPr>
          <p:cNvSpPr/>
          <p:nvPr/>
        </p:nvSpPr>
        <p:spPr>
          <a:xfrm>
            <a:off x="5892800" y="3035503"/>
            <a:ext cx="189688" cy="5814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596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92200" y="1242707"/>
            <a:ext cx="9613525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issues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RNNS can be difficult to train using SGD due to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exploding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and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vanishing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problems.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4876532-78C0-4701-85F6-94B4DAA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1" y="3105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56812CD-7177-4F7D-A1D7-0F138A568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750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6E4829-AC20-4384-9101-2853ACAAF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28983"/>
            <a:ext cx="4892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CEE6A38-2149-477E-B698-EBDEE28D3CFC}"/>
                  </a:ext>
                </a:extLst>
              </p:cNvPr>
              <p:cNvSpPr txBox="1"/>
              <p:nvPr/>
            </p:nvSpPr>
            <p:spPr>
              <a:xfrm>
                <a:off x="2182680" y="3287389"/>
                <a:ext cx="7046381" cy="681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with a relatively large number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we have 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CEE6A38-2149-477E-B698-EBDEE28D3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680" y="3287389"/>
                <a:ext cx="7046381" cy="681084"/>
              </a:xfrm>
              <a:prstGeom prst="rect">
                <a:avLst/>
              </a:prstGeom>
              <a:blipFill>
                <a:blip r:embed="rId3"/>
                <a:stretch>
                  <a:fillRect l="-1298" r="-692" b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7E3D672B-0BDD-427A-B120-7293B602B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54FF334-7EBC-43BA-8991-BC64BF65AA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9562" y="4233828"/>
          <a:ext cx="5052877" cy="220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name="Equation" r:id="rId4" imgW="3784600" imgH="1651000" progId="Equation.DSMT4">
                  <p:embed/>
                </p:oleObj>
              </mc:Choice>
              <mc:Fallback>
                <p:oleObj name="Equation" r:id="rId4" imgW="3784600" imgH="16510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54FF334-7EBC-43BA-8991-BC64BF65AA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9562" y="4233828"/>
                        <a:ext cx="5052877" cy="2204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2">
            <a:extLst>
              <a:ext uri="{FF2B5EF4-FFF2-40B4-BE49-F238E27FC236}">
                <a16:creationId xmlns:a16="http://schemas.microsoft.com/office/drawing/2014/main" id="{30E45742-EDE2-4B0B-97A7-C8E3A9A78193}"/>
              </a:ext>
            </a:extLst>
          </p:cNvPr>
          <p:cNvSpPr/>
          <p:nvPr/>
        </p:nvSpPr>
        <p:spPr>
          <a:xfrm>
            <a:off x="676822" y="217833"/>
            <a:ext cx="3417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RNNs</a:t>
            </a:r>
          </a:p>
        </p:txBody>
      </p:sp>
    </p:spTree>
    <p:extLst>
      <p:ext uri="{BB962C8B-B14F-4D97-AF65-F5344CB8AC3E}">
        <p14:creationId xmlns:p14="http://schemas.microsoft.com/office/powerpoint/2010/main" val="2730878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088571" y="1390589"/>
                <a:ext cx="10446658" cy="3597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Gradient issues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Reasons for vanishing gradients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Due to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∈[0,1</m:t>
                        </m:r>
                      </m:e>
                    </m:d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⊗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can be extremely small</a:t>
                </a:r>
                <a:r>
                  <a:rPr lang="en-US" altLang="zh-CN" sz="2000" dirty="0"/>
                  <a:t>;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is not initialized properly with a </a:t>
                </a:r>
                <a:r>
                  <a:rPr lang="en-US" altLang="zh-CN" sz="2000" b="1" dirty="0">
                    <a:latin typeface="Palatino"/>
                  </a:rPr>
                  <a:t>small value</a:t>
                </a:r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000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  <m:sup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can be very </a:t>
                </a:r>
                <a:r>
                  <a:rPr lang="en-US" altLang="zh-CN" sz="2000" b="1" dirty="0">
                    <a:latin typeface="Palatino"/>
                  </a:rPr>
                  <a:t>small</a:t>
                </a:r>
                <a:endParaRPr lang="en-US" altLang="zh-CN" sz="2000" b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Reasons for exploding gradients</a:t>
                </a:r>
              </a:p>
              <a:p>
                <a:pPr marL="800100" lvl="1" indent="-3429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is not initialized properly with a </a:t>
                </a:r>
                <a:r>
                  <a:rPr lang="en-US" altLang="zh-CN" sz="2000" b="1" dirty="0">
                    <a:latin typeface="Palatino"/>
                  </a:rPr>
                  <a:t>large value</a:t>
                </a:r>
                <a:r>
                  <a:rPr lang="en-US" altLang="zh-CN" sz="2000" dirty="0">
                    <a:latin typeface="Palatino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𝐖</m:t>
                                        </m:r>
                                      </m:e>
                                      <m:sup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can be very </a:t>
                </a:r>
                <a:r>
                  <a:rPr lang="en-US" altLang="zh-CN" sz="2000" b="1" dirty="0">
                    <a:latin typeface="Palatino"/>
                  </a:rPr>
                  <a:t>large</a:t>
                </a:r>
                <a:endParaRPr lang="zh-CN" altLang="en-US" sz="2000" b="1" dirty="0">
                  <a:latin typeface="Palatino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1" y="1390589"/>
                <a:ext cx="10446658" cy="3597908"/>
              </a:xfrm>
              <a:prstGeom prst="rect">
                <a:avLst/>
              </a:prstGeom>
              <a:blipFill>
                <a:blip r:embed="rId2"/>
                <a:stretch>
                  <a:fillRect l="-12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C4876532-78C0-4701-85F6-94B4DAA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1" y="3105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56812CD-7177-4F7D-A1D7-0F138A568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750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6E4829-AC20-4384-9101-2853ACAAF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28983"/>
            <a:ext cx="4892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E3D672B-0BDD-427A-B120-7293B602B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1C32A33E-954E-4BFC-8A05-261D0685886B}"/>
              </a:ext>
            </a:extLst>
          </p:cNvPr>
          <p:cNvSpPr/>
          <p:nvPr/>
        </p:nvSpPr>
        <p:spPr>
          <a:xfrm>
            <a:off x="676822" y="217833"/>
            <a:ext cx="3417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RNNs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3314-885D-AC49-91BE-E8025893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602" y="1588856"/>
            <a:ext cx="3735146" cy="7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1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84943" y="1507008"/>
            <a:ext cx="1026885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Tricks for avoiding gradient issues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truncated BPTT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 mitigate the gradient exploding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appropriate weight initializations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alternative RNN models such as GRUs and LSTMs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4876532-78C0-4701-85F6-94B4DAA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1" y="3105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56812CD-7177-4F7D-A1D7-0F138A568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750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6E4829-AC20-4384-9101-2853ACAAF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28983"/>
            <a:ext cx="4892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E3D672B-0BDD-427A-B120-7293B602B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5629EEC6-5581-4144-8FE0-0D3FEBE392BE}"/>
              </a:ext>
            </a:extLst>
          </p:cNvPr>
          <p:cNvSpPr/>
          <p:nvPr/>
        </p:nvSpPr>
        <p:spPr>
          <a:xfrm>
            <a:off x="676822" y="217833"/>
            <a:ext cx="3417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RNNs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595B42-F0A5-4254-A55D-A52579B77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26" y="4443631"/>
            <a:ext cx="4591286" cy="17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8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1055914" y="1245398"/>
            <a:ext cx="8991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88571" y="1132078"/>
            <a:ext cx="9617154" cy="179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Bi-directional RNNs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272ECDB-F3CF-4D85-A588-A0F4A0A3DF72}"/>
                  </a:ext>
                </a:extLst>
              </p:cNvPr>
              <p:cNvSpPr txBox="1"/>
              <p:nvPr/>
            </p:nvSpPr>
            <p:spPr>
              <a:xfrm>
                <a:off x="1161143" y="1937046"/>
                <a:ext cx="9655628" cy="1323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Concatenating the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historical context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 the left-to-right RNN </a:t>
                </a:r>
                <a:r>
                  <a:rPr lang="en-US" altLang="zh-CN" sz="22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𝑅𝑁𝑁</m:t>
                        </m:r>
                      </m:e>
                    </m:acc>
                  </m:oMath>
                </a14:m>
                <a:r>
                  <a:rPr lang="en-US" altLang="zh-CN" sz="2200" dirty="0"/>
                  <a:t>)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</a:t>
                </a: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 future information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using the right-to-left RNN </a:t>
                </a:r>
                <a:r>
                  <a:rPr lang="en-US" altLang="zh-CN" sz="2200" dirty="0"/>
                  <a:t>(</a:t>
                </a:r>
                <a14:m>
                  <m:oMath xmlns:m="http://schemas.openxmlformats.org/officeDocument/2006/math">
                    <m:groupChr>
                      <m:groupChrPr>
                        <m:chr m:val="←"/>
                        <m:pos m:val="top"/>
                        <m:vertJc m:val="bot"/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𝑅𝑁𝑁</m:t>
                        </m:r>
                      </m:e>
                    </m:groupChr>
                  </m:oMath>
                </a14:m>
                <a:r>
                  <a:rPr lang="en-US" altLang="zh-CN" sz="22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𝑅𝑁𝑁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←"/>
                        <m:pos m:val="top"/>
                        <m:vertJc m:val="bot"/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𝑅𝑁𝑁</m:t>
                        </m:r>
                      </m:e>
                    </m:groupChr>
                  </m:oMath>
                </a14:m>
                <a:r>
                  <a:rPr lang="zh-CN" altLang="en-US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be different</a:t>
                </a:r>
                <a:endParaRPr lang="zh-CN" altLang="en-US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272ECDB-F3CF-4D85-A588-A0F4A0A3D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3" y="1937046"/>
                <a:ext cx="9655628" cy="1323889"/>
              </a:xfrm>
              <a:prstGeom prst="rect">
                <a:avLst/>
              </a:prstGeom>
              <a:blipFill>
                <a:blip r:embed="rId2"/>
                <a:stretch>
                  <a:fillRect l="-694" b="-8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8C16425-B381-4293-A9B7-230D36BBE5DB}"/>
              </a:ext>
            </a:extLst>
          </p:cNvPr>
          <p:cNvSpPr txBox="1"/>
          <p:nvPr/>
        </p:nvSpPr>
        <p:spPr>
          <a:xfrm>
            <a:off x="3892745" y="6132951"/>
            <a:ext cx="39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 example of Bi-directional RNNs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7E716B-0249-4AAF-88FC-35221A293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62" y="3826606"/>
            <a:ext cx="5634738" cy="2075956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761CACD8-846B-491A-9F06-5136B32471AF}"/>
              </a:ext>
            </a:extLst>
          </p:cNvPr>
          <p:cNvSpPr/>
          <p:nvPr/>
        </p:nvSpPr>
        <p:spPr>
          <a:xfrm>
            <a:off x="685801" y="187423"/>
            <a:ext cx="4597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Vanilla RNNs</a:t>
            </a:r>
          </a:p>
        </p:txBody>
      </p:sp>
    </p:spTree>
    <p:extLst>
      <p:ext uri="{BB962C8B-B14F-4D97-AF65-F5344CB8AC3E}">
        <p14:creationId xmlns:p14="http://schemas.microsoft.com/office/powerpoint/2010/main" val="3112173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752271" y="1001531"/>
            <a:ext cx="9653439" cy="179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Bi-directional RNNs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8FCBD99-F1D1-4B0A-89EC-C22D6B29934A}"/>
                  </a:ext>
                </a:extLst>
              </p:cNvPr>
              <p:cNvSpPr txBox="1"/>
              <p:nvPr/>
            </p:nvSpPr>
            <p:spPr>
              <a:xfrm>
                <a:off x="752271" y="1884909"/>
                <a:ext cx="839724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 a bi-directional RNN by the function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𝐵𝑖𝑅𝑁𝑁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altLang="zh-CN" dirty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8FCBD99-F1D1-4B0A-89EC-C22D6B299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1" y="1884909"/>
                <a:ext cx="8397249" cy="430887"/>
              </a:xfrm>
              <a:prstGeom prst="rect">
                <a:avLst/>
              </a:prstGeom>
              <a:blipFill>
                <a:blip r:embed="rId3"/>
                <a:stretch>
                  <a:fillRect l="-906" t="-125714" b="-18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C4876532-78C0-4701-85F6-94B4DAA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1" y="3105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DFF8E72-FEAF-4F98-9671-503ED9B265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56736"/>
              </p:ext>
            </p:extLst>
          </p:nvPr>
        </p:nvGraphicFramePr>
        <p:xfrm>
          <a:off x="920218" y="2652733"/>
          <a:ext cx="6490097" cy="155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7" name="Equation" r:id="rId4" imgW="3238500" imgH="774700" progId="Equation.DSMT4">
                  <p:embed/>
                </p:oleObj>
              </mc:Choice>
              <mc:Fallback>
                <p:oleObj name="Equation" r:id="rId4" imgW="3238500" imgH="7747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5DFF8E72-FEAF-4F98-9671-503ED9B265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218" y="2652733"/>
                        <a:ext cx="6490097" cy="15525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5D0D59A-4F27-4FEA-92A4-F106FE2A900B}"/>
                  </a:ext>
                </a:extLst>
              </p:cNvPr>
              <p:cNvSpPr txBox="1"/>
              <p:nvPr/>
            </p:nvSpPr>
            <p:spPr>
              <a:xfrm>
                <a:off x="1052286" y="4542203"/>
                <a:ext cx="9280049" cy="2424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vector concatenation operation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concatenation of the left-to-right feature vector</a:t>
                </a:r>
                <a:r>
                  <a:rPr lang="en-US" altLang="zh-CN" b="1" i="1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the right-to-left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←"/>
                            <m:pos m:val="top"/>
                            <m:vertJc m:val="bot"/>
                            <m:ctrlPr>
                              <a:rPr lang="zh-CN" alt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groupCh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gives the final representation of the </a:t>
                </a:r>
                <a:r>
                  <a:rPr lang="en-US" altLang="zh-CN" sz="22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2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word representation</a:t>
                </a:r>
                <a:endParaRPr lang="zh-CN" altLang="en-US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5D0D59A-4F27-4FEA-92A4-F106FE2A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86" y="4542203"/>
                <a:ext cx="9280049" cy="2424703"/>
              </a:xfrm>
              <a:prstGeom prst="rect">
                <a:avLst/>
              </a:prstGeom>
              <a:blipFill>
                <a:blip r:embed="rId6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2">
            <a:extLst>
              <a:ext uri="{FF2B5EF4-FFF2-40B4-BE49-F238E27FC236}">
                <a16:creationId xmlns:a16="http://schemas.microsoft.com/office/drawing/2014/main" id="{10531FD6-7281-49F1-BD2C-16AFC5EC37D1}"/>
              </a:ext>
            </a:extLst>
          </p:cNvPr>
          <p:cNvSpPr/>
          <p:nvPr/>
        </p:nvSpPr>
        <p:spPr>
          <a:xfrm>
            <a:off x="685801" y="187423"/>
            <a:ext cx="4597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Vanilla RNNs</a:t>
            </a:r>
          </a:p>
        </p:txBody>
      </p:sp>
      <p:pic>
        <p:nvPicPr>
          <p:cNvPr id="11" name="图片 9">
            <a:extLst>
              <a:ext uri="{FF2B5EF4-FFF2-40B4-BE49-F238E27FC236}">
                <a16:creationId xmlns:a16="http://schemas.microsoft.com/office/drawing/2014/main" id="{D6AB2825-98F2-2F4E-A2AE-4C277B490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89" y="2049466"/>
            <a:ext cx="4032221" cy="14855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8758567-3535-1C4B-8FD9-1E37E62C6D16}"/>
              </a:ext>
            </a:extLst>
          </p:cNvPr>
          <p:cNvSpPr/>
          <p:nvPr/>
        </p:nvSpPr>
        <p:spPr>
          <a:xfrm rot="19221947">
            <a:off x="9524052" y="1511615"/>
            <a:ext cx="842014" cy="18189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F07AEF-2FC0-1A4A-9F31-E7FE330456F1}"/>
              </a:ext>
            </a:extLst>
          </p:cNvPr>
          <p:cNvCxnSpPr>
            <a:cxnSpLocks/>
          </p:cNvCxnSpPr>
          <p:nvPr/>
        </p:nvCxnSpPr>
        <p:spPr>
          <a:xfrm flipV="1">
            <a:off x="10009020" y="1655702"/>
            <a:ext cx="376518" cy="2252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53F20-D148-FA44-A7A8-AD2474CFDF90}"/>
                  </a:ext>
                </a:extLst>
              </p:cNvPr>
              <p:cNvSpPr txBox="1"/>
              <p:nvPr/>
            </p:nvSpPr>
            <p:spPr>
              <a:xfrm>
                <a:off x="10405710" y="1408672"/>
                <a:ext cx="255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53F20-D148-FA44-A7A8-AD2474CF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710" y="1408672"/>
                <a:ext cx="255775" cy="276999"/>
              </a:xfrm>
              <a:prstGeom prst="rect">
                <a:avLst/>
              </a:prstGeom>
              <a:blipFill>
                <a:blip r:embed="rId8"/>
                <a:stretch>
                  <a:fillRect l="-19048" r="-4762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518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52286" y="1103447"/>
            <a:ext cx="9653439" cy="179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Bi-directional RNNs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4876532-78C0-4701-85F6-94B4DAA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1" y="3105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5D0D59A-4F27-4FEA-92A4-F106FE2A900B}"/>
                  </a:ext>
                </a:extLst>
              </p:cNvPr>
              <p:cNvSpPr txBox="1"/>
              <p:nvPr/>
            </p:nvSpPr>
            <p:spPr>
              <a:xfrm>
                <a:off x="1238980" y="2125028"/>
                <a:ext cx="9280049" cy="1188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zh-CN" altLang="en-US" sz="2200">
                        <a:latin typeface="Cambria Math" panose="02040503050406030204" pitchFamily="18" charset="0"/>
                      </a:rPr>
                      <m:t>⊕</m:t>
                    </m:r>
                    <m:acc>
                      <m:accPr>
                        <m:chr m:val="⃖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final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𝒉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.</m:t>
                    </m:r>
                  </m:oMath>
                </a14:m>
                <a:endParaRPr lang="en-US" altLang="zh-CN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pooling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zh-CN" altLang="en-US" sz="2200">
                        <a:latin typeface="Cambria Math" panose="02040503050406030204" pitchFamily="18" charset="0"/>
                      </a:rPr>
                      <m:t>⊕</m:t>
                    </m:r>
                    <m:acc>
                      <m:accPr>
                        <m:chr m:val="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zh-CN" altLang="en-US" sz="2200">
                        <a:latin typeface="Cambria Math" panose="02040503050406030204" pitchFamily="18" charset="0"/>
                      </a:rPr>
                      <m:t>⊕</m:t>
                    </m:r>
                    <m:acc>
                      <m:accPr>
                        <m:chr m:val="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…,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zh-CN" altLang="en-US" sz="2200">
                        <a:latin typeface="Cambria Math" panose="02040503050406030204" pitchFamily="18" charset="0"/>
                      </a:rPr>
                      <m:t>⊕</m:t>
                    </m:r>
                    <m:acc>
                      <m:accPr>
                        <m:chr m:val="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5D0D59A-4F27-4FEA-92A4-F106FE2A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980" y="2125028"/>
                <a:ext cx="9280049" cy="1188402"/>
              </a:xfrm>
              <a:prstGeom prst="rect">
                <a:avLst/>
              </a:prstGeom>
              <a:blipFill>
                <a:blip r:embed="rId3"/>
                <a:stretch>
                  <a:fillRect l="-722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2">
            <a:extLst>
              <a:ext uri="{FF2B5EF4-FFF2-40B4-BE49-F238E27FC236}">
                <a16:creationId xmlns:a16="http://schemas.microsoft.com/office/drawing/2014/main" id="{10531FD6-7281-49F1-BD2C-16AFC5EC37D1}"/>
              </a:ext>
            </a:extLst>
          </p:cNvPr>
          <p:cNvSpPr/>
          <p:nvPr/>
        </p:nvSpPr>
        <p:spPr>
          <a:xfrm>
            <a:off x="685801" y="187423"/>
            <a:ext cx="4597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Vanilla RNNs</a:t>
            </a:r>
          </a:p>
        </p:txBody>
      </p:sp>
      <p:pic>
        <p:nvPicPr>
          <p:cNvPr id="9" name="图片 9">
            <a:extLst>
              <a:ext uri="{FF2B5EF4-FFF2-40B4-BE49-F238E27FC236}">
                <a16:creationId xmlns:a16="http://schemas.microsoft.com/office/drawing/2014/main" id="{B8955FA5-819B-F744-A5C6-5C480C015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89" y="4622420"/>
            <a:ext cx="4032221" cy="148555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268868E-8A9D-9347-8021-D7AE18BA3224}"/>
              </a:ext>
            </a:extLst>
          </p:cNvPr>
          <p:cNvSpPr/>
          <p:nvPr/>
        </p:nvSpPr>
        <p:spPr>
          <a:xfrm rot="19221947">
            <a:off x="5294952" y="4084569"/>
            <a:ext cx="842014" cy="18189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5A8EFC-52A1-5C48-A880-263659200924}"/>
              </a:ext>
            </a:extLst>
          </p:cNvPr>
          <p:cNvCxnSpPr>
            <a:cxnSpLocks/>
          </p:cNvCxnSpPr>
          <p:nvPr/>
        </p:nvCxnSpPr>
        <p:spPr>
          <a:xfrm flipV="1">
            <a:off x="5779920" y="4228656"/>
            <a:ext cx="376518" cy="2252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46694B-9DE9-2C41-BC2C-3112CB166ED5}"/>
                  </a:ext>
                </a:extLst>
              </p:cNvPr>
              <p:cNvSpPr txBox="1"/>
              <p:nvPr/>
            </p:nvSpPr>
            <p:spPr>
              <a:xfrm>
                <a:off x="6176610" y="3981626"/>
                <a:ext cx="255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46694B-9DE9-2C41-BC2C-3112CB166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610" y="3981626"/>
                <a:ext cx="255775" cy="276999"/>
              </a:xfrm>
              <a:prstGeom prst="rect">
                <a:avLst/>
              </a:prstGeom>
              <a:blipFill>
                <a:blip r:embed="rId5"/>
                <a:stretch>
                  <a:fillRect l="-23810" r="-476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550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088174" y="1262224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068989" y="955438"/>
                <a:ext cx="9599011" cy="3401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bi-directional RNNs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3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Two different aspects from training </a:t>
                </a:r>
                <a:r>
                  <a:rPr lang="en-US" altLang="zh-CN" sz="23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BiRNNs</a:t>
                </a:r>
                <a:r>
                  <a:rPr lang="en-US" altLang="zh-CN" sz="23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vanilla RNNs: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groupChr>
                      <m:groupChrPr>
                        <m:chr m:val="←"/>
                        <m:pos m:val="top"/>
                        <m:vertJc m:val="bot"/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receive back-propagated gradients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Each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∈[1,…,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receives back-propagated gradients from both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groupChr>
                      <m:groupChrPr>
                        <m:chr m:val="←"/>
                        <m:pos m:val="top"/>
                        <m:vertJc m:val="bot"/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These two gradients should be summed as the final gradient.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89" y="955438"/>
                <a:ext cx="9599011" cy="3401187"/>
              </a:xfrm>
              <a:prstGeom prst="rect">
                <a:avLst/>
              </a:prstGeom>
              <a:blipFill>
                <a:blip r:embed="rId2"/>
                <a:stretch>
                  <a:fillRect l="-1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2">
            <a:extLst>
              <a:ext uri="{FF2B5EF4-FFF2-40B4-BE49-F238E27FC236}">
                <a16:creationId xmlns:a16="http://schemas.microsoft.com/office/drawing/2014/main" id="{C4876532-78C0-4701-85F6-94B4DAA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1" y="3105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56812CD-7177-4F7D-A1D7-0F138A568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750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6E4829-AC20-4384-9101-2853ACAAF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28983"/>
            <a:ext cx="4892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E3D672B-0BDD-427A-B120-7293B602B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C5040608-1161-477A-B993-8C79262BE3A8}"/>
              </a:ext>
            </a:extLst>
          </p:cNvPr>
          <p:cNvSpPr/>
          <p:nvPr/>
        </p:nvSpPr>
        <p:spPr>
          <a:xfrm>
            <a:off x="676822" y="217833"/>
            <a:ext cx="3417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RNNs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463D78-57AD-4069-AF2B-4D3CB1B9AF66}"/>
              </a:ext>
            </a:extLst>
          </p:cNvPr>
          <p:cNvSpPr txBox="1"/>
          <p:nvPr/>
        </p:nvSpPr>
        <p:spPr>
          <a:xfrm>
            <a:off x="3915406" y="6270835"/>
            <a:ext cx="39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 example of Bi-directional RNNs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3C3EEB-95C3-40DF-AF3A-559BC942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395" y="4034579"/>
            <a:ext cx="5634738" cy="20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24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2547979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393794" y="228632"/>
            <a:ext cx="7468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Long-Short-Term Memory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(LSTM)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139A2CB-8E96-45AC-9809-FB122EBF8349}"/>
              </a:ext>
            </a:extLst>
          </p:cNvPr>
          <p:cNvSpPr txBox="1"/>
          <p:nvPr/>
        </p:nvSpPr>
        <p:spPr>
          <a:xfrm>
            <a:off x="1180496" y="1597890"/>
            <a:ext cx="9189199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RNN variant which allows better SGD training by better control of back-propagation gradients over a large number of steps;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Splitting the hidden state of each recurrent step into a </a:t>
            </a:r>
            <a:r>
              <a:rPr lang="en-US" altLang="zh-CN" sz="22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 vector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and a </a:t>
            </a:r>
            <a:r>
              <a:rPr lang="en-US" altLang="zh-CN" sz="22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memory cell vector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gates for fine-grained control of ''remembered'' and 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''forgotten'' information from history.</a:t>
            </a:r>
          </a:p>
          <a:p>
            <a:pPr>
              <a:lnSpc>
                <a:spcPct val="150000"/>
              </a:lnSpc>
            </a:pPr>
            <a:endParaRPr lang="zh-CN" altLang="en-US" sz="22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B9DCFB-FC82-41B7-9A4D-3315674C7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127" y="31178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001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139A2CB-8E96-45AC-9809-FB122EBF8349}"/>
                  </a:ext>
                </a:extLst>
              </p:cNvPr>
              <p:cNvSpPr txBox="1"/>
              <p:nvPr/>
            </p:nvSpPr>
            <p:spPr>
              <a:xfrm>
                <a:off x="1222829" y="1860356"/>
                <a:ext cx="9163799" cy="3529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state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cell vectors (representing a recurrent memory in LSTM)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with randomly initialized model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sz="2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(initial state)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200" b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(cell vectors), 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standard LSTM step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altLang="zh-CN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STM</m:t>
                    </m:r>
                    <m:r>
                      <m:rPr>
                        <m:nor/>
                      </m:rPr>
                      <a:rPr lang="en-US" altLang="zh-CN" sz="2400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zh-CN" sz="2400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TEP</m:t>
                    </m:r>
                    <m:d>
                      <m:d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zh-CN" altLang="en-US" sz="2400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zh-CN" altLang="en-US" sz="2400" i="1" kern="1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en-US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139A2CB-8E96-45AC-9809-FB122EBF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829" y="1860356"/>
                <a:ext cx="9163799" cy="3529299"/>
              </a:xfrm>
              <a:prstGeom prst="rect">
                <a:avLst/>
              </a:prstGeom>
              <a:blipFill>
                <a:blip r:embed="rId2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21B9DCFB-FC82-41B7-9A4D-3315674C7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127" y="31178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1A104959-420F-524C-94DA-FCA79E160AAB}"/>
              </a:ext>
            </a:extLst>
          </p:cNvPr>
          <p:cNvSpPr/>
          <p:nvPr/>
        </p:nvSpPr>
        <p:spPr>
          <a:xfrm>
            <a:off x="393794" y="228632"/>
            <a:ext cx="7468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Long-Short-Term Memory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373337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185A3-598A-A343-A200-733A3E35F96F}"/>
                  </a:ext>
                </a:extLst>
              </p:cNvPr>
              <p:cNvSpPr txBox="1"/>
              <p:nvPr/>
            </p:nvSpPr>
            <p:spPr>
              <a:xfrm>
                <a:off x="3479542" y="1138628"/>
                <a:ext cx="4165092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CN" sz="2400"/>
                        <m:t>⊗ </m:t>
                      </m:r>
                      <m:sSub>
                        <m:sSub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185A3-598A-A343-A200-733A3E35F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42" y="1138628"/>
                <a:ext cx="4165092" cy="506742"/>
              </a:xfrm>
              <a:prstGeom prst="rect">
                <a:avLst/>
              </a:prstGeom>
              <a:blipFill>
                <a:blip r:embed="rId2"/>
                <a:stretch>
                  <a:fillRect t="-4878" b="-121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93DD63A-90F9-6940-9BA0-38752E0C3E49}"/>
              </a:ext>
            </a:extLst>
          </p:cNvPr>
          <p:cNvSpPr txBox="1"/>
          <p:nvPr/>
        </p:nvSpPr>
        <p:spPr>
          <a:xfrm>
            <a:off x="690027" y="1048939"/>
            <a:ext cx="29214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Recurrent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cell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2A81E9-059F-3045-A150-C5013E210807}"/>
                  </a:ext>
                </a:extLst>
              </p:cNvPr>
              <p:cNvSpPr txBox="1"/>
              <p:nvPr/>
            </p:nvSpPr>
            <p:spPr>
              <a:xfrm>
                <a:off x="1484692" y="1745756"/>
                <a:ext cx="5138244" cy="1151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N" sz="24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⊗</a:t>
                </a:r>
                <a:r>
                  <a:rPr lang="en-CN" sz="2400" dirty="0">
                    <a:solidFill>
                      <a:srgbClr val="000000"/>
                    </a:solidFill>
                    <a:effectLst/>
                    <a:latin typeface="Times"/>
                  </a:rPr>
                  <a:t> </a:t>
                </a:r>
                <a:r>
                  <a:rPr lang="en-CN" sz="24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Hadamard product (bit-wise)</a:t>
                </a:r>
                <a:endParaRPr lang="en-US" altLang="zh-CN" sz="2400" b="1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input representation</a:t>
                </a:r>
                <a:r>
                  <a:rPr lang="en-US" altLang="zh-CN" sz="2400" dirty="0"/>
                  <a:t>;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2A81E9-059F-3045-A150-C5013E210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92" y="1745756"/>
                <a:ext cx="5138244" cy="1151021"/>
              </a:xfrm>
              <a:prstGeom prst="rect">
                <a:avLst/>
              </a:prstGeom>
              <a:blipFill>
                <a:blip r:embed="rId3"/>
                <a:stretch>
                  <a:fillRect l="-1975" b="-119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F757A6-B008-064E-A0C9-49513333BDD4}"/>
                  </a:ext>
                </a:extLst>
              </p:cNvPr>
              <p:cNvSpPr txBox="1"/>
              <p:nvPr/>
            </p:nvSpPr>
            <p:spPr>
              <a:xfrm>
                <a:off x="7862633" y="1082649"/>
                <a:ext cx="3033310" cy="1705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: input gate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: forget gate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e</a:t>
                </a:r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very bit </a:t>
                </a:r>
                <a14:m>
                  <m:oMath xmlns:m="http://schemas.openxmlformats.org/officeDocument/2006/math">
                    <m:r>
                      <a:rPr lang="en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CN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F757A6-B008-064E-A0C9-49513333B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633" y="1082649"/>
                <a:ext cx="3033310" cy="1705019"/>
              </a:xfrm>
              <a:prstGeom prst="rect">
                <a:avLst/>
              </a:prstGeom>
              <a:blipFill>
                <a:blip r:embed="rId4"/>
                <a:stretch>
                  <a:fillRect l="-3347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42306BC-99B5-9A46-9CE4-51486EA28E54}"/>
              </a:ext>
            </a:extLst>
          </p:cNvPr>
          <p:cNvGrpSpPr/>
          <p:nvPr/>
        </p:nvGrpSpPr>
        <p:grpSpPr>
          <a:xfrm>
            <a:off x="3239226" y="3120006"/>
            <a:ext cx="461665" cy="1672637"/>
            <a:chOff x="1941826" y="3833805"/>
            <a:chExt cx="461665" cy="167263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78B7B9-D276-4240-946A-8817298FC564}"/>
                </a:ext>
              </a:extLst>
            </p:cNvPr>
            <p:cNvSpPr/>
            <p:nvPr/>
          </p:nvSpPr>
          <p:spPr>
            <a:xfrm>
              <a:off x="1984248" y="3833805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0E7BCF-D576-134E-8D4D-44FD10AA3703}"/>
                </a:ext>
              </a:extLst>
            </p:cNvPr>
            <p:cNvSpPr/>
            <p:nvPr/>
          </p:nvSpPr>
          <p:spPr>
            <a:xfrm>
              <a:off x="1984248" y="4115100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BDA132-5DB5-4A4E-A4DA-272BCD191B37}"/>
                </a:ext>
              </a:extLst>
            </p:cNvPr>
            <p:cNvSpPr/>
            <p:nvPr/>
          </p:nvSpPr>
          <p:spPr>
            <a:xfrm>
              <a:off x="1984248" y="4396395"/>
              <a:ext cx="274320" cy="828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869A26-FB61-AA4B-AED6-6888302C1346}"/>
                </a:ext>
              </a:extLst>
            </p:cNvPr>
            <p:cNvSpPr/>
            <p:nvPr/>
          </p:nvSpPr>
          <p:spPr>
            <a:xfrm>
              <a:off x="1984248" y="5225147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2DEBCD-7B9E-9541-A6B6-75961F5989C4}"/>
                </a:ext>
              </a:extLst>
            </p:cNvPr>
            <p:cNvSpPr txBox="1"/>
            <p:nvPr/>
          </p:nvSpPr>
          <p:spPr>
            <a:xfrm>
              <a:off x="1941826" y="4482211"/>
              <a:ext cx="461665" cy="82875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CN" dirty="0">
                  <a:latin typeface="Palatino" pitchFamily="2" charset="77"/>
                  <a:ea typeface="Palatino" pitchFamily="2" charset="77"/>
                </a:rPr>
                <a:t>…  …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ECDDD2-BC50-5C4A-A2FF-7CF2F4DFDBAE}"/>
              </a:ext>
            </a:extLst>
          </p:cNvPr>
          <p:cNvGrpSpPr/>
          <p:nvPr/>
        </p:nvGrpSpPr>
        <p:grpSpPr>
          <a:xfrm>
            <a:off x="4582775" y="3120006"/>
            <a:ext cx="461665" cy="1672637"/>
            <a:chOff x="1941826" y="3833805"/>
            <a:chExt cx="461665" cy="16726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381BE2-BF42-894A-A3AE-16CC4C2DE118}"/>
                </a:ext>
              </a:extLst>
            </p:cNvPr>
            <p:cNvSpPr/>
            <p:nvPr/>
          </p:nvSpPr>
          <p:spPr>
            <a:xfrm>
              <a:off x="1984248" y="3833805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50C481-233D-7E4D-9E71-08F9AED68F2D}"/>
                </a:ext>
              </a:extLst>
            </p:cNvPr>
            <p:cNvSpPr/>
            <p:nvPr/>
          </p:nvSpPr>
          <p:spPr>
            <a:xfrm>
              <a:off x="1984248" y="4115100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A714BA-DF98-D94C-A53F-F8E800164813}"/>
                </a:ext>
              </a:extLst>
            </p:cNvPr>
            <p:cNvSpPr/>
            <p:nvPr/>
          </p:nvSpPr>
          <p:spPr>
            <a:xfrm>
              <a:off x="1984248" y="4396395"/>
              <a:ext cx="274320" cy="828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6BD6A0-A211-B949-8366-8E17813D077D}"/>
                </a:ext>
              </a:extLst>
            </p:cNvPr>
            <p:cNvSpPr/>
            <p:nvPr/>
          </p:nvSpPr>
          <p:spPr>
            <a:xfrm>
              <a:off x="1984248" y="5225147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F1C91F-ADD6-7849-86CD-935DF86BC42A}"/>
                </a:ext>
              </a:extLst>
            </p:cNvPr>
            <p:cNvSpPr txBox="1"/>
            <p:nvPr/>
          </p:nvSpPr>
          <p:spPr>
            <a:xfrm>
              <a:off x="1941826" y="4482211"/>
              <a:ext cx="461665" cy="82875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CN" dirty="0">
                  <a:latin typeface="Palatino" pitchFamily="2" charset="77"/>
                  <a:ea typeface="Palatino" pitchFamily="2" charset="77"/>
                </a:rPr>
                <a:t>…  …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094A3C-29AE-584D-A56D-67D46B689AD6}"/>
              </a:ext>
            </a:extLst>
          </p:cNvPr>
          <p:cNvGrpSpPr/>
          <p:nvPr/>
        </p:nvGrpSpPr>
        <p:grpSpPr>
          <a:xfrm>
            <a:off x="6096000" y="3120006"/>
            <a:ext cx="461665" cy="1672637"/>
            <a:chOff x="1941826" y="3833805"/>
            <a:chExt cx="461665" cy="16726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EC510A-4BF0-AD4D-AD47-EFDB28543B93}"/>
                </a:ext>
              </a:extLst>
            </p:cNvPr>
            <p:cNvSpPr/>
            <p:nvPr/>
          </p:nvSpPr>
          <p:spPr>
            <a:xfrm>
              <a:off x="1984248" y="3833805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D77A6E-C92F-4641-9F51-22496FB6E0B4}"/>
                </a:ext>
              </a:extLst>
            </p:cNvPr>
            <p:cNvSpPr/>
            <p:nvPr/>
          </p:nvSpPr>
          <p:spPr>
            <a:xfrm>
              <a:off x="1984248" y="4115100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4ED1C0B-9876-1B46-B900-0850580A179C}"/>
                </a:ext>
              </a:extLst>
            </p:cNvPr>
            <p:cNvSpPr/>
            <p:nvPr/>
          </p:nvSpPr>
          <p:spPr>
            <a:xfrm>
              <a:off x="1984248" y="4396395"/>
              <a:ext cx="274320" cy="828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6CEC50-82B0-044C-971A-93F5FEE84108}"/>
                </a:ext>
              </a:extLst>
            </p:cNvPr>
            <p:cNvSpPr/>
            <p:nvPr/>
          </p:nvSpPr>
          <p:spPr>
            <a:xfrm>
              <a:off x="1984248" y="5225147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E285F5-6F27-D44E-904B-E98D70F9A920}"/>
                </a:ext>
              </a:extLst>
            </p:cNvPr>
            <p:cNvSpPr txBox="1"/>
            <p:nvPr/>
          </p:nvSpPr>
          <p:spPr>
            <a:xfrm>
              <a:off x="1941826" y="4482211"/>
              <a:ext cx="461665" cy="82875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CN" dirty="0">
                  <a:latin typeface="Palatino" pitchFamily="2" charset="77"/>
                  <a:ea typeface="Palatino" pitchFamily="2" charset="77"/>
                </a:rPr>
                <a:t>…  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C45AD6-1C71-4D4B-8054-D890806338A4}"/>
              </a:ext>
            </a:extLst>
          </p:cNvPr>
          <p:cNvGrpSpPr/>
          <p:nvPr/>
        </p:nvGrpSpPr>
        <p:grpSpPr>
          <a:xfrm>
            <a:off x="7534727" y="3120006"/>
            <a:ext cx="461665" cy="1672637"/>
            <a:chOff x="1941826" y="3833805"/>
            <a:chExt cx="461665" cy="167263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B339DE5-EA11-2540-86E4-627A3E232375}"/>
                </a:ext>
              </a:extLst>
            </p:cNvPr>
            <p:cNvSpPr/>
            <p:nvPr/>
          </p:nvSpPr>
          <p:spPr>
            <a:xfrm>
              <a:off x="1984248" y="3833805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E4A807-DD19-C244-8F64-D90A836A1B0A}"/>
                </a:ext>
              </a:extLst>
            </p:cNvPr>
            <p:cNvSpPr/>
            <p:nvPr/>
          </p:nvSpPr>
          <p:spPr>
            <a:xfrm>
              <a:off x="1984248" y="4115100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8CCFB5-46D6-E24A-BA72-0D6DB7BFB9B3}"/>
                </a:ext>
              </a:extLst>
            </p:cNvPr>
            <p:cNvSpPr/>
            <p:nvPr/>
          </p:nvSpPr>
          <p:spPr>
            <a:xfrm>
              <a:off x="1984248" y="4396395"/>
              <a:ext cx="274320" cy="828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6A7942-09BE-034D-8115-F8D19E72A9F8}"/>
                </a:ext>
              </a:extLst>
            </p:cNvPr>
            <p:cNvSpPr/>
            <p:nvPr/>
          </p:nvSpPr>
          <p:spPr>
            <a:xfrm>
              <a:off x="1984248" y="5225147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A0703C-B750-624B-818C-0B11FF417495}"/>
                </a:ext>
              </a:extLst>
            </p:cNvPr>
            <p:cNvSpPr txBox="1"/>
            <p:nvPr/>
          </p:nvSpPr>
          <p:spPr>
            <a:xfrm>
              <a:off x="1941826" y="4482211"/>
              <a:ext cx="461665" cy="82875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CN" dirty="0">
                  <a:latin typeface="Palatino" pitchFamily="2" charset="77"/>
                  <a:ea typeface="Palatino" pitchFamily="2" charset="77"/>
                </a:rPr>
                <a:t>…  …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16BD8ED-DE28-A242-BBF7-D5B71E44DF2B}"/>
              </a:ext>
            </a:extLst>
          </p:cNvPr>
          <p:cNvSpPr txBox="1"/>
          <p:nvPr/>
        </p:nvSpPr>
        <p:spPr>
          <a:xfrm>
            <a:off x="3853551" y="3682596"/>
            <a:ext cx="443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⊗</a:t>
            </a:r>
            <a:endParaRPr lang="en-CN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F321D1-9437-1B4D-A52E-7560912568BF}"/>
              </a:ext>
            </a:extLst>
          </p:cNvPr>
          <p:cNvSpPr txBox="1"/>
          <p:nvPr/>
        </p:nvSpPr>
        <p:spPr>
          <a:xfrm>
            <a:off x="6758403" y="3694619"/>
            <a:ext cx="443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⊗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A75662-86F9-B544-AF3D-6B4C97066EC8}"/>
                  </a:ext>
                </a:extLst>
              </p:cNvPr>
              <p:cNvSpPr txBox="1"/>
              <p:nvPr/>
            </p:nvSpPr>
            <p:spPr>
              <a:xfrm>
                <a:off x="5293809" y="3677104"/>
                <a:ext cx="4434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A75662-86F9-B544-AF3D-6B4C97066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809" y="3677104"/>
                <a:ext cx="44343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9292C1-C70C-B14A-B97C-B76151B41632}"/>
                  </a:ext>
                </a:extLst>
              </p:cNvPr>
              <p:cNvSpPr txBox="1"/>
              <p:nvPr/>
            </p:nvSpPr>
            <p:spPr>
              <a:xfrm>
                <a:off x="3207334" y="4908096"/>
                <a:ext cx="4616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9292C1-C70C-B14A-B97C-B76151B41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334" y="4908096"/>
                <a:ext cx="461665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B3A9FD-4DFC-CB42-A36C-9D7E363684C6}"/>
                  </a:ext>
                </a:extLst>
              </p:cNvPr>
              <p:cNvSpPr txBox="1"/>
              <p:nvPr/>
            </p:nvSpPr>
            <p:spPr>
              <a:xfrm>
                <a:off x="4532018" y="4908096"/>
                <a:ext cx="5293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B3A9FD-4DFC-CB42-A36C-9D7E36368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18" y="4908096"/>
                <a:ext cx="529346" cy="461665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33FC10-89A9-934F-82EC-BBE9D6690DC6}"/>
                  </a:ext>
                </a:extLst>
              </p:cNvPr>
              <p:cNvSpPr txBox="1"/>
              <p:nvPr/>
            </p:nvSpPr>
            <p:spPr>
              <a:xfrm>
                <a:off x="6033722" y="4925993"/>
                <a:ext cx="5293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33FC10-89A9-934F-82EC-BBE9D6690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722" y="4925993"/>
                <a:ext cx="529346" cy="461665"/>
              </a:xfrm>
              <a:prstGeom prst="rect">
                <a:avLst/>
              </a:prstGeom>
              <a:blipFill>
                <a:blip r:embed="rId8"/>
                <a:stretch>
                  <a:fillRect l="-4762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95ADA4-92B7-7D4E-9445-0770F7D2413C}"/>
                  </a:ext>
                </a:extLst>
              </p:cNvPr>
              <p:cNvSpPr txBox="1"/>
              <p:nvPr/>
            </p:nvSpPr>
            <p:spPr>
              <a:xfrm>
                <a:off x="7325558" y="4908096"/>
                <a:ext cx="7347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95ADA4-92B7-7D4E-9445-0770F7D24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558" y="4908096"/>
                <a:ext cx="734784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2">
            <a:extLst>
              <a:ext uri="{FF2B5EF4-FFF2-40B4-BE49-F238E27FC236}">
                <a16:creationId xmlns:a16="http://schemas.microsoft.com/office/drawing/2014/main" id="{82C5DCC2-F641-2740-91BE-E3B60B1AAC9F}"/>
              </a:ext>
            </a:extLst>
          </p:cNvPr>
          <p:cNvSpPr/>
          <p:nvPr/>
        </p:nvSpPr>
        <p:spPr>
          <a:xfrm>
            <a:off x="393794" y="228632"/>
            <a:ext cx="7468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Long-Short-Term Memory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FFC2FC-256A-F348-AF3F-F9487338972D}"/>
                  </a:ext>
                </a:extLst>
              </p:cNvPr>
              <p:cNvSpPr txBox="1"/>
              <p:nvPr/>
            </p:nvSpPr>
            <p:spPr>
              <a:xfrm>
                <a:off x="1484692" y="5430064"/>
                <a:ext cx="9479696" cy="1062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 gate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): controls the reading process of the current input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Forget gate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): keeps the history in memory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FFC2FC-256A-F348-AF3F-F9487338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92" y="5430064"/>
                <a:ext cx="9479696" cy="1062791"/>
              </a:xfrm>
              <a:prstGeom prst="rect">
                <a:avLst/>
              </a:prstGeom>
              <a:blipFill>
                <a:blip r:embed="rId10"/>
                <a:stretch>
                  <a:fillRect l="-803" b="-105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350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B1259-6AEC-8C44-B155-D19BC5F33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74" y="4247063"/>
            <a:ext cx="4009826" cy="1472592"/>
          </a:xfrm>
          <a:prstGeom prst="rect">
            <a:avLst/>
          </a:prstGeom>
        </p:spPr>
      </p:pic>
      <p:sp>
        <p:nvSpPr>
          <p:cNvPr id="4" name="矩形 8">
            <a:extLst>
              <a:ext uri="{FF2B5EF4-FFF2-40B4-BE49-F238E27FC236}">
                <a16:creationId xmlns:a16="http://schemas.microsoft.com/office/drawing/2014/main" id="{23EEE0D4-D567-4F45-87B7-D18BB941A55B}"/>
              </a:ext>
            </a:extLst>
          </p:cNvPr>
          <p:cNvSpPr/>
          <p:nvPr/>
        </p:nvSpPr>
        <p:spPr>
          <a:xfrm>
            <a:off x="494327" y="1023313"/>
            <a:ext cx="2800988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Gates in LSTM</a:t>
            </a: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DF733E70-F2DD-A243-93FE-05670A70BB1E}"/>
              </a:ext>
            </a:extLst>
          </p:cNvPr>
          <p:cNvSpPr/>
          <p:nvPr/>
        </p:nvSpPr>
        <p:spPr>
          <a:xfrm>
            <a:off x="393794" y="228632"/>
            <a:ext cx="7468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Long-Short-Term Memory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81BF5-16FD-5247-972E-712FEB52EA39}"/>
                  </a:ext>
                </a:extLst>
              </p:cNvPr>
              <p:cNvSpPr txBox="1"/>
              <p:nvPr/>
            </p:nvSpPr>
            <p:spPr>
              <a:xfrm>
                <a:off x="2149748" y="1743008"/>
                <a:ext cx="4165092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kern="100"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CN" sz="2400"/>
                        <m:t>⊗ </m:t>
                      </m:r>
                      <m:sSub>
                        <m:sSub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81BF5-16FD-5247-972E-712FEB52E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748" y="1743008"/>
                <a:ext cx="4165092" cy="506742"/>
              </a:xfrm>
              <a:prstGeom prst="rect">
                <a:avLst/>
              </a:prstGeom>
              <a:blipFill>
                <a:blip r:embed="rId3"/>
                <a:stretch>
                  <a:fillRect t="-7317" b="-121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8BB115-F41D-7740-AE45-2D1CC267B969}"/>
                  </a:ext>
                </a:extLst>
              </p:cNvPr>
              <p:cNvSpPr txBox="1"/>
              <p:nvPr/>
            </p:nvSpPr>
            <p:spPr>
              <a:xfrm>
                <a:off x="1663172" y="2327784"/>
                <a:ext cx="5138244" cy="1151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N" sz="24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⊗</a:t>
                </a:r>
                <a:r>
                  <a:rPr lang="en-CN" sz="2400" dirty="0">
                    <a:solidFill>
                      <a:srgbClr val="000000"/>
                    </a:solidFill>
                    <a:effectLst/>
                    <a:latin typeface="Times"/>
                  </a:rPr>
                  <a:t> </a:t>
                </a:r>
                <a:r>
                  <a:rPr lang="en-CN" sz="24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Hadamard product (bit-wise)</a:t>
                </a:r>
                <a:endParaRPr lang="en-US" altLang="zh-CN" sz="2400" b="1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input representation</a:t>
                </a:r>
                <a:r>
                  <a:rPr lang="en-US" altLang="zh-CN" sz="2400" dirty="0"/>
                  <a:t>;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8BB115-F41D-7740-AE45-2D1CC267B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172" y="2327784"/>
                <a:ext cx="5138244" cy="1151021"/>
              </a:xfrm>
              <a:prstGeom prst="rect">
                <a:avLst/>
              </a:prstGeom>
              <a:blipFill>
                <a:blip r:embed="rId4"/>
                <a:stretch>
                  <a:fillRect l="-1975" b="-108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1EDEB0-1E87-D741-8125-0E461636F6C4}"/>
                  </a:ext>
                </a:extLst>
              </p:cNvPr>
              <p:cNvSpPr txBox="1"/>
              <p:nvPr/>
            </p:nvSpPr>
            <p:spPr>
              <a:xfrm>
                <a:off x="7017777" y="1708116"/>
                <a:ext cx="3033310" cy="1705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: input gate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: forget gate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e</a:t>
                </a:r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very bit </a:t>
                </a:r>
                <a14:m>
                  <m:oMath xmlns:m="http://schemas.openxmlformats.org/officeDocument/2006/math">
                    <m:r>
                      <a:rPr lang="en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CN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1EDEB0-1E87-D741-8125-0E461636F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777" y="1708116"/>
                <a:ext cx="3033310" cy="1705019"/>
              </a:xfrm>
              <a:prstGeom prst="rect">
                <a:avLst/>
              </a:prstGeom>
              <a:blipFill>
                <a:blip r:embed="rId5"/>
                <a:stretch>
                  <a:fillRect l="-2917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0F76A02-2B14-C342-94DC-A9CBFAA2D170}"/>
              </a:ext>
            </a:extLst>
          </p:cNvPr>
          <p:cNvGrpSpPr/>
          <p:nvPr/>
        </p:nvGrpSpPr>
        <p:grpSpPr>
          <a:xfrm>
            <a:off x="1058778" y="3913668"/>
            <a:ext cx="461665" cy="1672637"/>
            <a:chOff x="1941826" y="3833805"/>
            <a:chExt cx="461665" cy="16726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537E7B-6C27-794F-B63D-86D2B1D3639E}"/>
                </a:ext>
              </a:extLst>
            </p:cNvPr>
            <p:cNvSpPr/>
            <p:nvPr/>
          </p:nvSpPr>
          <p:spPr>
            <a:xfrm>
              <a:off x="1984248" y="3833805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622AAE-375C-E44A-A2D8-29ABF3693647}"/>
                </a:ext>
              </a:extLst>
            </p:cNvPr>
            <p:cNvSpPr/>
            <p:nvPr/>
          </p:nvSpPr>
          <p:spPr>
            <a:xfrm>
              <a:off x="1984248" y="4115100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ED26C0-AECA-6348-899A-EAFF21FC012C}"/>
                </a:ext>
              </a:extLst>
            </p:cNvPr>
            <p:cNvSpPr/>
            <p:nvPr/>
          </p:nvSpPr>
          <p:spPr>
            <a:xfrm>
              <a:off x="1984248" y="4396395"/>
              <a:ext cx="274320" cy="828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4E6402-2587-5A45-9210-097B54DCB3E5}"/>
                </a:ext>
              </a:extLst>
            </p:cNvPr>
            <p:cNvSpPr/>
            <p:nvPr/>
          </p:nvSpPr>
          <p:spPr>
            <a:xfrm>
              <a:off x="1984248" y="5225147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A67FE6-751C-AB4B-93AE-E386FB1008DA}"/>
                </a:ext>
              </a:extLst>
            </p:cNvPr>
            <p:cNvSpPr txBox="1"/>
            <p:nvPr/>
          </p:nvSpPr>
          <p:spPr>
            <a:xfrm>
              <a:off x="1941826" y="4482211"/>
              <a:ext cx="461665" cy="82875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CN" dirty="0">
                  <a:latin typeface="Palatino" pitchFamily="2" charset="77"/>
                  <a:ea typeface="Palatino" pitchFamily="2" charset="77"/>
                </a:rPr>
                <a:t>…  …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24D89-859C-2D49-9DF0-DC49DE55D7AF}"/>
              </a:ext>
            </a:extLst>
          </p:cNvPr>
          <p:cNvGrpSpPr/>
          <p:nvPr/>
        </p:nvGrpSpPr>
        <p:grpSpPr>
          <a:xfrm>
            <a:off x="2402327" y="3913668"/>
            <a:ext cx="461665" cy="1672637"/>
            <a:chOff x="1941826" y="3833805"/>
            <a:chExt cx="461665" cy="167263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A7F0F6-B50E-4D48-93A8-14F32EC3AE43}"/>
                </a:ext>
              </a:extLst>
            </p:cNvPr>
            <p:cNvSpPr/>
            <p:nvPr/>
          </p:nvSpPr>
          <p:spPr>
            <a:xfrm>
              <a:off x="1984248" y="3833805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2FD47A-2495-BD4A-B1C2-55692643E07C}"/>
                </a:ext>
              </a:extLst>
            </p:cNvPr>
            <p:cNvSpPr/>
            <p:nvPr/>
          </p:nvSpPr>
          <p:spPr>
            <a:xfrm>
              <a:off x="1984248" y="4115100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2165D0-D104-B646-8E7B-884A9486D11E}"/>
                </a:ext>
              </a:extLst>
            </p:cNvPr>
            <p:cNvSpPr/>
            <p:nvPr/>
          </p:nvSpPr>
          <p:spPr>
            <a:xfrm>
              <a:off x="1984248" y="4396395"/>
              <a:ext cx="274320" cy="828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D7F201-DB0A-3F48-8064-26B2BB3BF4E0}"/>
                </a:ext>
              </a:extLst>
            </p:cNvPr>
            <p:cNvSpPr/>
            <p:nvPr/>
          </p:nvSpPr>
          <p:spPr>
            <a:xfrm>
              <a:off x="1984248" y="5225147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6A0294-6CC7-6B48-B15D-EE854A1C09C5}"/>
                </a:ext>
              </a:extLst>
            </p:cNvPr>
            <p:cNvSpPr txBox="1"/>
            <p:nvPr/>
          </p:nvSpPr>
          <p:spPr>
            <a:xfrm>
              <a:off x="1941826" y="4482211"/>
              <a:ext cx="461665" cy="82875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CN" dirty="0">
                  <a:latin typeface="Palatino" pitchFamily="2" charset="77"/>
                  <a:ea typeface="Palatino" pitchFamily="2" charset="77"/>
                </a:rPr>
                <a:t>…  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F1C867-9134-A445-AF43-4B1DC277D688}"/>
              </a:ext>
            </a:extLst>
          </p:cNvPr>
          <p:cNvGrpSpPr/>
          <p:nvPr/>
        </p:nvGrpSpPr>
        <p:grpSpPr>
          <a:xfrm>
            <a:off x="3915552" y="3913668"/>
            <a:ext cx="461665" cy="1672637"/>
            <a:chOff x="1941826" y="3833805"/>
            <a:chExt cx="461665" cy="167263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092BBC-A050-B749-843E-6D83CCA24482}"/>
                </a:ext>
              </a:extLst>
            </p:cNvPr>
            <p:cNvSpPr/>
            <p:nvPr/>
          </p:nvSpPr>
          <p:spPr>
            <a:xfrm>
              <a:off x="1984248" y="3833805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39138F-07AB-4142-8273-6A92607A602E}"/>
                </a:ext>
              </a:extLst>
            </p:cNvPr>
            <p:cNvSpPr/>
            <p:nvPr/>
          </p:nvSpPr>
          <p:spPr>
            <a:xfrm>
              <a:off x="1984248" y="4115100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C4A9BF-4295-324D-B3F1-6D9B541E07F9}"/>
                </a:ext>
              </a:extLst>
            </p:cNvPr>
            <p:cNvSpPr/>
            <p:nvPr/>
          </p:nvSpPr>
          <p:spPr>
            <a:xfrm>
              <a:off x="1984248" y="4396395"/>
              <a:ext cx="274320" cy="828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DFB0EA-5764-734F-866A-1392E244EC28}"/>
                </a:ext>
              </a:extLst>
            </p:cNvPr>
            <p:cNvSpPr/>
            <p:nvPr/>
          </p:nvSpPr>
          <p:spPr>
            <a:xfrm>
              <a:off x="1984248" y="5225147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4F738-5F9B-2740-8275-6E572567987C}"/>
                </a:ext>
              </a:extLst>
            </p:cNvPr>
            <p:cNvSpPr txBox="1"/>
            <p:nvPr/>
          </p:nvSpPr>
          <p:spPr>
            <a:xfrm>
              <a:off x="1941826" y="4482211"/>
              <a:ext cx="461665" cy="82875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CN" dirty="0">
                  <a:latin typeface="Palatino" pitchFamily="2" charset="77"/>
                  <a:ea typeface="Palatino" pitchFamily="2" charset="77"/>
                </a:rPr>
                <a:t>…  …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579019-138F-014C-BB19-48034FB05CB6}"/>
              </a:ext>
            </a:extLst>
          </p:cNvPr>
          <p:cNvGrpSpPr/>
          <p:nvPr/>
        </p:nvGrpSpPr>
        <p:grpSpPr>
          <a:xfrm>
            <a:off x="5354279" y="3913668"/>
            <a:ext cx="461665" cy="1672637"/>
            <a:chOff x="1941826" y="3833805"/>
            <a:chExt cx="461665" cy="167263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FC831A-5A4F-FF4B-990F-4DDEF9C64F7B}"/>
                </a:ext>
              </a:extLst>
            </p:cNvPr>
            <p:cNvSpPr/>
            <p:nvPr/>
          </p:nvSpPr>
          <p:spPr>
            <a:xfrm>
              <a:off x="1984248" y="3833805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65241DC-F35F-BE40-8B56-765388FEB983}"/>
                </a:ext>
              </a:extLst>
            </p:cNvPr>
            <p:cNvSpPr/>
            <p:nvPr/>
          </p:nvSpPr>
          <p:spPr>
            <a:xfrm>
              <a:off x="1984248" y="4115100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7B84AB-E7EA-0F45-8FCA-83E4F97D5A8E}"/>
                </a:ext>
              </a:extLst>
            </p:cNvPr>
            <p:cNvSpPr/>
            <p:nvPr/>
          </p:nvSpPr>
          <p:spPr>
            <a:xfrm>
              <a:off x="1984248" y="4396395"/>
              <a:ext cx="274320" cy="828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BA48DD-2594-5948-AA51-C7D2A3D7126C}"/>
                </a:ext>
              </a:extLst>
            </p:cNvPr>
            <p:cNvSpPr/>
            <p:nvPr/>
          </p:nvSpPr>
          <p:spPr>
            <a:xfrm>
              <a:off x="1984248" y="5225147"/>
              <a:ext cx="274320" cy="281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4A05DF-0062-9A42-AE0D-45300FCC9993}"/>
                </a:ext>
              </a:extLst>
            </p:cNvPr>
            <p:cNvSpPr txBox="1"/>
            <p:nvPr/>
          </p:nvSpPr>
          <p:spPr>
            <a:xfrm>
              <a:off x="1941826" y="4482211"/>
              <a:ext cx="461665" cy="82875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CN" dirty="0">
                  <a:latin typeface="Palatino" pitchFamily="2" charset="77"/>
                  <a:ea typeface="Palatino" pitchFamily="2" charset="77"/>
                </a:rPr>
                <a:t>…  …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D41BF5E-D7B9-5C43-B0DB-97487DFABDF7}"/>
              </a:ext>
            </a:extLst>
          </p:cNvPr>
          <p:cNvSpPr txBox="1"/>
          <p:nvPr/>
        </p:nvSpPr>
        <p:spPr>
          <a:xfrm>
            <a:off x="1673103" y="4476258"/>
            <a:ext cx="443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⊗</a:t>
            </a:r>
            <a:endParaRPr lang="en-CN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7DEB2F-7410-7C4F-BA4B-FF85FA0B6B9D}"/>
              </a:ext>
            </a:extLst>
          </p:cNvPr>
          <p:cNvSpPr txBox="1"/>
          <p:nvPr/>
        </p:nvSpPr>
        <p:spPr>
          <a:xfrm>
            <a:off x="4577955" y="4488281"/>
            <a:ext cx="443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⊗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AAA4AE-2471-E948-B58B-5749CB7F040C}"/>
                  </a:ext>
                </a:extLst>
              </p:cNvPr>
              <p:cNvSpPr txBox="1"/>
              <p:nvPr/>
            </p:nvSpPr>
            <p:spPr>
              <a:xfrm>
                <a:off x="3113361" y="4470766"/>
                <a:ext cx="4434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AAA4AE-2471-E948-B58B-5749CB7F0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361" y="4470766"/>
                <a:ext cx="44343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FE197F-ECAC-1944-BD46-631426D58E65}"/>
                  </a:ext>
                </a:extLst>
              </p:cNvPr>
              <p:cNvSpPr txBox="1"/>
              <p:nvPr/>
            </p:nvSpPr>
            <p:spPr>
              <a:xfrm>
                <a:off x="1026886" y="5701758"/>
                <a:ext cx="4616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400" b="0" i="1" kern="100" smtClean="0"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FE197F-ECAC-1944-BD46-631426D5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86" y="5701758"/>
                <a:ext cx="461665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306DE0-A9BF-9A44-B1FE-3990BFC5254E}"/>
                  </a:ext>
                </a:extLst>
              </p:cNvPr>
              <p:cNvSpPr txBox="1"/>
              <p:nvPr/>
            </p:nvSpPr>
            <p:spPr>
              <a:xfrm>
                <a:off x="2351570" y="5701758"/>
                <a:ext cx="5293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306DE0-A9BF-9A44-B1FE-3990BFC52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70" y="5701758"/>
                <a:ext cx="529346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20AACB0-27FD-254E-B8A2-2949B542E6EC}"/>
                  </a:ext>
                </a:extLst>
              </p:cNvPr>
              <p:cNvSpPr txBox="1"/>
              <p:nvPr/>
            </p:nvSpPr>
            <p:spPr>
              <a:xfrm>
                <a:off x="3853274" y="5719655"/>
                <a:ext cx="5293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20AACB0-27FD-254E-B8A2-2949B542E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74" y="5719655"/>
                <a:ext cx="529346" cy="461665"/>
              </a:xfrm>
              <a:prstGeom prst="rect">
                <a:avLst/>
              </a:prstGeom>
              <a:blipFill>
                <a:blip r:embed="rId9"/>
                <a:stretch>
                  <a:fillRect l="-4651"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001680F-5CC6-874D-BDA3-F47F99532554}"/>
                  </a:ext>
                </a:extLst>
              </p:cNvPr>
              <p:cNvSpPr txBox="1"/>
              <p:nvPr/>
            </p:nvSpPr>
            <p:spPr>
              <a:xfrm>
                <a:off x="5145110" y="5701758"/>
                <a:ext cx="7347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001680F-5CC6-874D-BDA3-F47F99532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110" y="5701758"/>
                <a:ext cx="734784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10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3696524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0D63ADAA-BB67-7C43-A326-E39CB81E33F6}"/>
                  </a:ext>
                </a:extLst>
              </p:cNvPr>
              <p:cNvSpPr/>
              <p:nvPr/>
            </p:nvSpPr>
            <p:spPr>
              <a:xfrm>
                <a:off x="1095829" y="1442564"/>
                <a:ext cx="9609896" cy="1800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Gates in LSTM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 gate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): decides the mapping from a memory cell to a hidden vector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0D63ADAA-BB67-7C43-A326-E39CB81E3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9" y="1442564"/>
                <a:ext cx="9609896" cy="1800493"/>
              </a:xfrm>
              <a:prstGeom prst="rect">
                <a:avLst/>
              </a:prstGeom>
              <a:blipFill>
                <a:blip r:embed="rId2"/>
                <a:stretch>
                  <a:fillRect l="-1321" b="-62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2526F96-B8B3-5E4E-8681-3576BDA2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063" y="3810658"/>
            <a:ext cx="4287428" cy="1128903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B3CC986C-6758-0148-86E3-E6D856EE027B}"/>
              </a:ext>
            </a:extLst>
          </p:cNvPr>
          <p:cNvSpPr/>
          <p:nvPr/>
        </p:nvSpPr>
        <p:spPr>
          <a:xfrm>
            <a:off x="393794" y="228632"/>
            <a:ext cx="7468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Long-Short-Term Memory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1171801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6849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820342" y="1471043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7BECE8-253C-4ECF-AD2A-8CB140FD3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AB3475A-142F-4A56-92D8-5062D2929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494057"/>
              </p:ext>
            </p:extLst>
          </p:nvPr>
        </p:nvGraphicFramePr>
        <p:xfrm>
          <a:off x="3423135" y="1408672"/>
          <a:ext cx="3534570" cy="261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7" name="Equation" r:id="rId4" imgW="1993900" imgH="1473200" progId="Equation.DSMT4">
                  <p:embed/>
                </p:oleObj>
              </mc:Choice>
              <mc:Fallback>
                <p:oleObj name="Equation" r:id="rId4" imgW="1993900" imgH="1473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AB3475A-142F-4A56-92D8-5062D2929F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135" y="1408672"/>
                        <a:ext cx="3534570" cy="26115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2C613FD-6A40-4D63-80BB-C4DD8A557F56}"/>
                  </a:ext>
                </a:extLst>
              </p:cNvPr>
              <p:cNvSpPr txBox="1"/>
              <p:nvPr/>
            </p:nvSpPr>
            <p:spPr>
              <a:xfrm>
                <a:off x="1095830" y="4308647"/>
                <a:ext cx="10173405" cy="2460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𝑖h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𝑓h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𝑓𝑥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𝑔h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𝑔𝑥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𝑜h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𝑜𝑥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are model parameters;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nonlinear transformation for better representing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;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input gate, forget gate and output gate, respectively;</a:t>
                </a:r>
                <a:endParaRPr lang="zh-CN" altLang="en-US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sigmoid function and the element-wise multiplication (i.e., Hadamard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product) operation, respectively.</a:t>
                </a:r>
                <a:endParaRPr lang="zh-CN" altLang="en-US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2C613FD-6A40-4D63-80BB-C4DD8A557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30" y="4308647"/>
                <a:ext cx="10173405" cy="2460225"/>
              </a:xfrm>
              <a:prstGeom prst="rect">
                <a:avLst/>
              </a:prstGeom>
              <a:blipFill>
                <a:blip r:embed="rId6"/>
                <a:stretch>
                  <a:fillRect l="-4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83362AD-CD64-418F-B0B2-4A6890590D8F}"/>
              </a:ext>
            </a:extLst>
          </p:cNvPr>
          <p:cNvSpPr txBox="1"/>
          <p:nvPr/>
        </p:nvSpPr>
        <p:spPr>
          <a:xfrm>
            <a:off x="1095830" y="1017520"/>
            <a:ext cx="89512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  <a:endParaRPr lang="zh-CN" altLang="en-US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CE1D0B46-AA11-6F4F-BF6D-2D52FE9092FD}"/>
              </a:ext>
            </a:extLst>
          </p:cNvPr>
          <p:cNvSpPr/>
          <p:nvPr/>
        </p:nvSpPr>
        <p:spPr>
          <a:xfrm>
            <a:off x="393794" y="228632"/>
            <a:ext cx="7468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Long-Short-Term Memory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2889118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B9DCFB-FC82-41B7-9A4D-3315674C7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127" y="31178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8F587E4E-B27C-A54B-85F8-93226217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62" y="1419966"/>
            <a:ext cx="9053477" cy="34762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688163-1D45-CA44-8507-2189CDB82834}"/>
              </a:ext>
            </a:extLst>
          </p:cNvPr>
          <p:cNvSpPr txBox="1"/>
          <p:nvPr/>
        </p:nvSpPr>
        <p:spPr>
          <a:xfrm>
            <a:off x="6328757" y="6596390"/>
            <a:ext cx="4447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Figure credit: http://</a:t>
            </a:r>
            <a:r>
              <a:rPr kumimoji="1" lang="en-US" altLang="zh-CN" sz="1100" dirty="0" err="1"/>
              <a:t>colah.github.io</a:t>
            </a:r>
            <a:r>
              <a:rPr kumimoji="1" lang="en-US" altLang="zh-CN" sz="1100" dirty="0"/>
              <a:t>/posts/2015-08-Understanding-LSTMs/ </a:t>
            </a:r>
            <a:endParaRPr kumimoji="1"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4AC71C-B16C-6943-9F9B-C57E869FB2EE}"/>
              </a:ext>
            </a:extLst>
          </p:cNvPr>
          <p:cNvSpPr txBox="1"/>
          <p:nvPr/>
        </p:nvSpPr>
        <p:spPr>
          <a:xfrm>
            <a:off x="5098316" y="3974616"/>
            <a:ext cx="119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Input Gate</a:t>
            </a:r>
            <a:endParaRPr kumimoji="1"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6C301E-109B-6040-A760-D390EF449F00}"/>
              </a:ext>
            </a:extLst>
          </p:cNvPr>
          <p:cNvSpPr txBox="1"/>
          <p:nvPr/>
        </p:nvSpPr>
        <p:spPr>
          <a:xfrm>
            <a:off x="3342563" y="3474487"/>
            <a:ext cx="1271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Forget Gate</a:t>
            </a:r>
            <a:endParaRPr kumimoji="1"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ABFC0B-65C9-944B-A956-392A51A2A021}"/>
              </a:ext>
            </a:extLst>
          </p:cNvPr>
          <p:cNvSpPr txBox="1"/>
          <p:nvPr/>
        </p:nvSpPr>
        <p:spPr>
          <a:xfrm>
            <a:off x="6295349" y="3952295"/>
            <a:ext cx="1363444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Output Gate</a:t>
            </a:r>
            <a:endParaRPr kumimoji="1" lang="zh-CN" altLang="en-US" sz="16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2AE1226-C5D5-1648-A100-D9F625D39FCA}"/>
              </a:ext>
            </a:extLst>
          </p:cNvPr>
          <p:cNvCxnSpPr>
            <a:cxnSpLocks/>
          </p:cNvCxnSpPr>
          <p:nvPr/>
        </p:nvCxnSpPr>
        <p:spPr>
          <a:xfrm flipV="1">
            <a:off x="4445657" y="3561909"/>
            <a:ext cx="386808" cy="5896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A512508-93BB-E846-BEFC-E4A8E261AFFD}"/>
              </a:ext>
            </a:extLst>
          </p:cNvPr>
          <p:cNvCxnSpPr>
            <a:cxnSpLocks/>
          </p:cNvCxnSpPr>
          <p:nvPr/>
        </p:nvCxnSpPr>
        <p:spPr>
          <a:xfrm flipH="1" flipV="1">
            <a:off x="5420750" y="3635230"/>
            <a:ext cx="263812" cy="32137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8A8CAD7-35D8-1E49-AFD8-84F2CDC897D7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422391" y="3643764"/>
            <a:ext cx="554680" cy="30853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093AFE1C-E9AB-6343-8D50-58521139E947}"/>
              </a:ext>
            </a:extLst>
          </p:cNvPr>
          <p:cNvCxnSpPr>
            <a:cxnSpLocks/>
          </p:cNvCxnSpPr>
          <p:nvPr/>
        </p:nvCxnSpPr>
        <p:spPr>
          <a:xfrm flipV="1">
            <a:off x="4839492" y="3823060"/>
            <a:ext cx="1413540" cy="576037"/>
          </a:xfrm>
          <a:prstGeom prst="bentConnector3">
            <a:avLst>
              <a:gd name="adj1" fmla="val 13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6049DC70-E2AC-8E42-8A9D-A4408EC328BF}"/>
              </a:ext>
            </a:extLst>
          </p:cNvPr>
          <p:cNvCxnSpPr>
            <a:cxnSpLocks/>
          </p:cNvCxnSpPr>
          <p:nvPr/>
        </p:nvCxnSpPr>
        <p:spPr>
          <a:xfrm>
            <a:off x="5919989" y="2815752"/>
            <a:ext cx="7797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B8831B1B-F8EC-794B-944A-508AA2817230}"/>
              </a:ext>
            </a:extLst>
          </p:cNvPr>
          <p:cNvCxnSpPr>
            <a:cxnSpLocks/>
          </p:cNvCxnSpPr>
          <p:nvPr/>
        </p:nvCxnSpPr>
        <p:spPr>
          <a:xfrm>
            <a:off x="5069712" y="2815752"/>
            <a:ext cx="6656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97FF6ECC-8498-A048-A508-2F89BC656E42}"/>
              </a:ext>
            </a:extLst>
          </p:cNvPr>
          <p:cNvCxnSpPr>
            <a:cxnSpLocks/>
          </p:cNvCxnSpPr>
          <p:nvPr/>
        </p:nvCxnSpPr>
        <p:spPr>
          <a:xfrm>
            <a:off x="4639062" y="2815752"/>
            <a:ext cx="2647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761590FB-D083-E148-B549-CAEF8B0C0D82}"/>
              </a:ext>
            </a:extLst>
          </p:cNvPr>
          <p:cNvCxnSpPr>
            <a:cxnSpLocks/>
          </p:cNvCxnSpPr>
          <p:nvPr/>
        </p:nvCxnSpPr>
        <p:spPr>
          <a:xfrm>
            <a:off x="4639062" y="5212589"/>
            <a:ext cx="2647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865944CC-743A-E948-83B9-123A63C0A993}"/>
              </a:ext>
            </a:extLst>
          </p:cNvPr>
          <p:cNvCxnSpPr>
            <a:cxnSpLocks/>
          </p:cNvCxnSpPr>
          <p:nvPr/>
        </p:nvCxnSpPr>
        <p:spPr>
          <a:xfrm>
            <a:off x="4639062" y="5520465"/>
            <a:ext cx="2647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A1DA04F-2642-654B-9A10-A0BD013E3187}"/>
              </a:ext>
            </a:extLst>
          </p:cNvPr>
          <p:cNvSpPr txBox="1"/>
          <p:nvPr/>
        </p:nvSpPr>
        <p:spPr>
          <a:xfrm>
            <a:off x="4947745" y="5034544"/>
            <a:ext cx="2187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Long term memory</a:t>
            </a:r>
            <a:endParaRPr kumimoji="1" lang="zh-CN" altLang="en-US" sz="16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15FB1DD-7310-E34E-BD61-686E6E98935E}"/>
              </a:ext>
            </a:extLst>
          </p:cNvPr>
          <p:cNvSpPr txBox="1"/>
          <p:nvPr/>
        </p:nvSpPr>
        <p:spPr>
          <a:xfrm>
            <a:off x="4919646" y="5351188"/>
            <a:ext cx="2187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Short term memory</a:t>
            </a:r>
            <a:endParaRPr kumimoji="1" lang="zh-CN" altLang="en-US" sz="1600" dirty="0"/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B80A3E9B-02CE-1740-ACB9-6FD692E4C4DD}"/>
              </a:ext>
            </a:extLst>
          </p:cNvPr>
          <p:cNvSpPr/>
          <p:nvPr/>
        </p:nvSpPr>
        <p:spPr>
          <a:xfrm>
            <a:off x="393794" y="228632"/>
            <a:ext cx="7468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Long-Short-Term Memory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3004835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681792" y="1072954"/>
            <a:ext cx="9399228" cy="179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Bi-directional extension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bi-directional LSTMs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BiLSTM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) can be defined as follows: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836E432-DE41-47B3-BE2B-C68E376230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569283"/>
              </p:ext>
            </p:extLst>
          </p:nvPr>
        </p:nvGraphicFramePr>
        <p:xfrm>
          <a:off x="1562725" y="2713434"/>
          <a:ext cx="6810803" cy="1591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6" name="Equation" r:id="rId3" imgW="3314700" imgH="774700" progId="Equation.DSMT4">
                  <p:embed/>
                </p:oleObj>
              </mc:Choice>
              <mc:Fallback>
                <p:oleObj name="Equation" r:id="rId3" imgW="3314700" imgH="7747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B836E432-DE41-47B3-BE2B-C68E376230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725" y="2713434"/>
                        <a:ext cx="6810803" cy="15917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FDA784E-CD9F-415D-A60E-176F5E4CABE7}"/>
                  </a:ext>
                </a:extLst>
              </p:cNvPr>
              <p:cNvSpPr txBox="1"/>
              <p:nvPr/>
            </p:nvSpPr>
            <p:spPr>
              <a:xfrm>
                <a:off x="1643026" y="4777246"/>
                <a:ext cx="6028420" cy="900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𝐿𝑆𝑇𝑀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left-to-right LSTMs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←"/>
                        <m:pos m:val="top"/>
                        <m:vertJc m:val="bot"/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𝐿𝑆𝑇𝑀</m:t>
                        </m:r>
                      </m:e>
                    </m:groupCh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right-to-left LSTMs</a:t>
                </a:r>
                <a:endParaRPr lang="zh-CN" altLang="en-US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FDA784E-CD9F-415D-A60E-176F5E4CA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26" y="4777246"/>
                <a:ext cx="6028420" cy="900696"/>
              </a:xfrm>
              <a:prstGeom prst="rect">
                <a:avLst/>
              </a:prstGeom>
              <a:blipFill>
                <a:blip r:embed="rId5"/>
                <a:stretch>
                  <a:fillRect l="-211" t="-1408" b="-14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2">
            <a:extLst>
              <a:ext uri="{FF2B5EF4-FFF2-40B4-BE49-F238E27FC236}">
                <a16:creationId xmlns:a16="http://schemas.microsoft.com/office/drawing/2014/main" id="{F0967F53-DAAC-3C48-A37F-D9F2C175DA3B}"/>
              </a:ext>
            </a:extLst>
          </p:cNvPr>
          <p:cNvSpPr/>
          <p:nvPr/>
        </p:nvSpPr>
        <p:spPr>
          <a:xfrm>
            <a:off x="393794" y="228632"/>
            <a:ext cx="7468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Long-Short-Term Memory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(LSTM)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5516E8-3493-314B-8DF2-BC1F3E9E1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64" y="4869824"/>
            <a:ext cx="4032221" cy="148555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2238BAE-074F-4540-8456-09B64C9E983C}"/>
              </a:ext>
            </a:extLst>
          </p:cNvPr>
          <p:cNvSpPr/>
          <p:nvPr/>
        </p:nvSpPr>
        <p:spPr>
          <a:xfrm rot="19221947">
            <a:off x="8769127" y="4331973"/>
            <a:ext cx="842014" cy="18189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BECF89-9AB6-044C-B47A-EB7C335CAAB3}"/>
              </a:ext>
            </a:extLst>
          </p:cNvPr>
          <p:cNvCxnSpPr>
            <a:cxnSpLocks/>
          </p:cNvCxnSpPr>
          <p:nvPr/>
        </p:nvCxnSpPr>
        <p:spPr>
          <a:xfrm flipV="1">
            <a:off x="9254095" y="4476060"/>
            <a:ext cx="376518" cy="2252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83C59C-E03D-EA40-959C-D6468700513E}"/>
                  </a:ext>
                </a:extLst>
              </p:cNvPr>
              <p:cNvSpPr txBox="1"/>
              <p:nvPr/>
            </p:nvSpPr>
            <p:spPr>
              <a:xfrm>
                <a:off x="9650785" y="4229030"/>
                <a:ext cx="255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83C59C-E03D-EA40-959C-D64687005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785" y="4229030"/>
                <a:ext cx="255775" cy="276999"/>
              </a:xfrm>
              <a:prstGeom prst="rect">
                <a:avLst/>
              </a:prstGeom>
              <a:blipFill>
                <a:blip r:embed="rId7"/>
                <a:stretch>
                  <a:fillRect l="-19048" r="-9524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31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560708" y="174290"/>
            <a:ext cx="3504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Stacked LSTMs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139A2CB-8E96-45AC-9809-FB122EBF8349}"/>
              </a:ext>
            </a:extLst>
          </p:cNvPr>
          <p:cNvSpPr txBox="1"/>
          <p:nvPr/>
        </p:nvSpPr>
        <p:spPr>
          <a:xfrm>
            <a:off x="1132115" y="1245399"/>
            <a:ext cx="9127514" cy="207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Recurrent neural networks can be stacked to multiple layers to improve the representation power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Each layer in stacked LSTM feeds its output vectors as input to the next layer in the bottom-up direction.</a:t>
            </a:r>
            <a:endParaRPr lang="zh-CN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B9DCFB-FC82-41B7-9A4D-3315674C7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127" y="31178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A29F3C-901E-48B4-9225-D8E73ACA1566}"/>
              </a:ext>
            </a:extLst>
          </p:cNvPr>
          <p:cNvSpPr txBox="1"/>
          <p:nvPr/>
        </p:nvSpPr>
        <p:spPr>
          <a:xfrm>
            <a:off x="4284962" y="6171685"/>
            <a:ext cx="470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 Example of Stacked </a:t>
            </a:r>
            <a:r>
              <a:rPr lang="en-US" altLang="zh-CN" dirty="0" err="1"/>
              <a:t>BiLSTMs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B7B32E-8423-4588-A0B7-5B60AA4FE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26" y="3378691"/>
            <a:ext cx="2972164" cy="28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83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D7E2D10-1662-4001-A439-42FBEFCA7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13457"/>
              </p:ext>
            </p:extLst>
          </p:nvPr>
        </p:nvGraphicFramePr>
        <p:xfrm>
          <a:off x="891064" y="1932514"/>
          <a:ext cx="6475062" cy="1988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7" name="Equation" r:id="rId3" imgW="3721100" imgH="1143000" progId="Equation.DSMT4">
                  <p:embed/>
                </p:oleObj>
              </mc:Choice>
              <mc:Fallback>
                <p:oleObj name="Equation" r:id="rId3" imgW="3721100" imgH="11430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D7E2D10-1662-4001-A439-42FBEFCA73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064" y="1932514"/>
                        <a:ext cx="6475062" cy="19889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9A32553-D4D6-4570-9C3B-2EB9A9775BE3}"/>
                  </a:ext>
                </a:extLst>
              </p:cNvPr>
              <p:cNvSpPr txBox="1"/>
              <p:nvPr/>
            </p:nvSpPr>
            <p:spPr>
              <a:xfrm>
                <a:off x="793896" y="4219123"/>
                <a:ext cx="10751456" cy="2502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output hidden vector of the </a:t>
                </a:r>
                <a:r>
                  <a:rPr lang="en-US" altLang="zh-CN" sz="20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word at the </a:t>
                </a:r>
                <a:r>
                  <a:rPr lang="en-US" altLang="zh-CN" sz="20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j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layer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𝐇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output hidden vectors of the whole sequence at the </a:t>
                </a:r>
                <a:r>
                  <a:rPr lang="en-US" altLang="zh-CN" sz="20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j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layer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𝐇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final output vectors</a:t>
                </a:r>
                <a:endParaRPr lang="zh-CN" altLang="en-US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𝐿𝑆𝑇𝑀</m:t>
                            </m:r>
                          </m:e>
                        </m:acc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groupChr>
                          <m:groupChrPr>
                            <m:chr m:val="←"/>
                            <m:pos m:val="top"/>
                            <m:vertJc m:val="bot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groupChr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𝐿𝑆𝑇𝑀</m:t>
                            </m:r>
                          </m:e>
                        </m:groupCh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left-to-right LSTM and the right-to-left LSTM at the </a:t>
                </a:r>
                <a:r>
                  <a:rPr lang="en-US" altLang="zh-CN" sz="20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j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layer, respectively</a:t>
                </a:r>
                <a:endParaRPr lang="zh-CN" altLang="en-US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9A32553-D4D6-4570-9C3B-2EB9A9775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96" y="4219123"/>
                <a:ext cx="10751456" cy="2502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0F5EC738-0D31-4727-995D-1AB4DBE7B0B4}"/>
              </a:ext>
            </a:extLst>
          </p:cNvPr>
          <p:cNvSpPr txBox="1"/>
          <p:nvPr/>
        </p:nvSpPr>
        <p:spPr>
          <a:xfrm>
            <a:off x="717695" y="1112193"/>
            <a:ext cx="90165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stacking method can be calculated as follows:</a:t>
            </a:r>
            <a:endParaRPr lang="zh-CN" altLang="en-US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endParaRPr lang="zh-CN" altLang="en-US" sz="2000" dirty="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FE6E7674-0DEA-4AB4-B322-8CB1474547F3}"/>
              </a:ext>
            </a:extLst>
          </p:cNvPr>
          <p:cNvSpPr/>
          <p:nvPr/>
        </p:nvSpPr>
        <p:spPr>
          <a:xfrm>
            <a:off x="560708" y="174290"/>
            <a:ext cx="3504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Stacked LSTMs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1825C1-C32D-804B-9EE9-69A6618D0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396" y="2386348"/>
            <a:ext cx="4032221" cy="148555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24A1AB0-4A6F-7147-AC83-4D9382D8571A}"/>
              </a:ext>
            </a:extLst>
          </p:cNvPr>
          <p:cNvSpPr/>
          <p:nvPr/>
        </p:nvSpPr>
        <p:spPr>
          <a:xfrm rot="19221947">
            <a:off x="9259359" y="1848497"/>
            <a:ext cx="842014" cy="18189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BD38E3-15B1-6243-B1D7-07D6842D8C3A}"/>
              </a:ext>
            </a:extLst>
          </p:cNvPr>
          <p:cNvCxnSpPr>
            <a:cxnSpLocks/>
          </p:cNvCxnSpPr>
          <p:nvPr/>
        </p:nvCxnSpPr>
        <p:spPr>
          <a:xfrm flipV="1">
            <a:off x="9744327" y="1992584"/>
            <a:ext cx="376518" cy="2252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40749D-AC89-F94C-8ACA-761F6B18E685}"/>
                  </a:ext>
                </a:extLst>
              </p:cNvPr>
              <p:cNvSpPr txBox="1"/>
              <p:nvPr/>
            </p:nvSpPr>
            <p:spPr>
              <a:xfrm>
                <a:off x="10141017" y="1745554"/>
                <a:ext cx="255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40749D-AC89-F94C-8ACA-761F6B18E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017" y="1745554"/>
                <a:ext cx="255775" cy="276999"/>
              </a:xfrm>
              <a:prstGeom prst="rect">
                <a:avLst/>
              </a:prstGeom>
              <a:blipFill>
                <a:blip r:embed="rId7"/>
                <a:stretch>
                  <a:fillRect l="-23810" r="-476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835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1636353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51423" y="203318"/>
            <a:ext cx="3788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Attention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1099551" y="1653112"/>
            <a:ext cx="10104805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alternative method to pooling operations for aggregating a set of vectors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</a:t>
            </a:r>
            <a:r>
              <a:rPr lang="en-US" altLang="zh-CN" sz="22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weighted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sum of vectors in a sequence with regard to certain targets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81CE93-B1AC-474D-B321-E6766B42A400}"/>
              </a:ext>
            </a:extLst>
          </p:cNvPr>
          <p:cNvSpPr/>
          <p:nvPr/>
        </p:nvSpPr>
        <p:spPr>
          <a:xfrm>
            <a:off x="5016848" y="3266340"/>
            <a:ext cx="1939331" cy="36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4F8D90-9364-2B43-AC8B-DF188CDA3376}"/>
              </a:ext>
            </a:extLst>
          </p:cNvPr>
          <p:cNvSpPr/>
          <p:nvPr/>
        </p:nvSpPr>
        <p:spPr>
          <a:xfrm>
            <a:off x="3874628" y="4473816"/>
            <a:ext cx="629753" cy="36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0CF914-9FDD-8448-8A69-B02CDBAC8DB5}"/>
              </a:ext>
            </a:extLst>
          </p:cNvPr>
          <p:cNvSpPr/>
          <p:nvPr/>
        </p:nvSpPr>
        <p:spPr>
          <a:xfrm>
            <a:off x="5016848" y="4473815"/>
            <a:ext cx="629753" cy="36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525057-D7F1-F24D-B05A-7E9AE3F33167}"/>
              </a:ext>
            </a:extLst>
          </p:cNvPr>
          <p:cNvSpPr/>
          <p:nvPr/>
        </p:nvSpPr>
        <p:spPr>
          <a:xfrm>
            <a:off x="6970280" y="4473815"/>
            <a:ext cx="629753" cy="36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7C78B5-425F-FB42-A71A-C2AB11DFB98C}"/>
              </a:ext>
            </a:extLst>
          </p:cNvPr>
          <p:cNvCxnSpPr>
            <a:cxnSpLocks/>
          </p:cNvCxnSpPr>
          <p:nvPr/>
        </p:nvCxnSpPr>
        <p:spPr>
          <a:xfrm flipV="1">
            <a:off x="4170636" y="3701631"/>
            <a:ext cx="1161088" cy="77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40CE7-A047-6946-A10C-9694F78DC292}"/>
              </a:ext>
            </a:extLst>
          </p:cNvPr>
          <p:cNvCxnSpPr>
            <a:cxnSpLocks/>
          </p:cNvCxnSpPr>
          <p:nvPr/>
        </p:nvCxnSpPr>
        <p:spPr>
          <a:xfrm flipV="1">
            <a:off x="5331724" y="3717207"/>
            <a:ext cx="296008" cy="754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29F318-111A-9C41-BEF0-7F5BF4AFB0F3}"/>
              </a:ext>
            </a:extLst>
          </p:cNvPr>
          <p:cNvCxnSpPr>
            <a:cxnSpLocks/>
          </p:cNvCxnSpPr>
          <p:nvPr/>
        </p:nvCxnSpPr>
        <p:spPr>
          <a:xfrm flipH="1" flipV="1">
            <a:off x="6455075" y="3717207"/>
            <a:ext cx="830081" cy="754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F216CA-7C7F-3042-9831-AC4EBF183FAF}"/>
              </a:ext>
            </a:extLst>
          </p:cNvPr>
          <p:cNvSpPr txBox="1"/>
          <p:nvPr/>
        </p:nvSpPr>
        <p:spPr>
          <a:xfrm>
            <a:off x="6064165" y="43301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165AFF-2650-344A-BDEA-C156B3C7F049}"/>
              </a:ext>
            </a:extLst>
          </p:cNvPr>
          <p:cNvSpPr txBox="1"/>
          <p:nvPr/>
        </p:nvSpPr>
        <p:spPr>
          <a:xfrm>
            <a:off x="5943763" y="38568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9CDC23-4088-4A48-8B39-9B71E5E6A9F1}"/>
                  </a:ext>
                </a:extLst>
              </p:cNvPr>
              <p:cNvSpPr txBox="1"/>
              <p:nvPr/>
            </p:nvSpPr>
            <p:spPr>
              <a:xfrm>
                <a:off x="4033876" y="4835556"/>
                <a:ext cx="420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9CDC23-4088-4A48-8B39-9B71E5E6A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876" y="4835556"/>
                <a:ext cx="42092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CD7E1D-C5A1-F94B-AAFC-598C2BC4D783}"/>
                  </a:ext>
                </a:extLst>
              </p:cNvPr>
              <p:cNvSpPr txBox="1"/>
              <p:nvPr/>
            </p:nvSpPr>
            <p:spPr>
              <a:xfrm>
                <a:off x="5140131" y="4825947"/>
                <a:ext cx="420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CD7E1D-C5A1-F94B-AAFC-598C2BC4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131" y="4825947"/>
                <a:ext cx="4209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ADECF1-52B1-E14F-BBF6-D670F091FBEB}"/>
                  </a:ext>
                </a:extLst>
              </p:cNvPr>
              <p:cNvSpPr txBox="1"/>
              <p:nvPr/>
            </p:nvSpPr>
            <p:spPr>
              <a:xfrm>
                <a:off x="7144247" y="4835556"/>
                <a:ext cx="420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ADECF1-52B1-E14F-BBF6-D670F091F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247" y="4835556"/>
                <a:ext cx="4209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A97478-EE48-A942-A67F-FFD3393E176F}"/>
                  </a:ext>
                </a:extLst>
              </p:cNvPr>
              <p:cNvSpPr txBox="1"/>
              <p:nvPr/>
            </p:nvSpPr>
            <p:spPr>
              <a:xfrm>
                <a:off x="4267189" y="3752353"/>
                <a:ext cx="3752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A97478-EE48-A942-A67F-FFD3393E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89" y="3752353"/>
                <a:ext cx="3752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877E71-14E9-2647-B5F8-0651A3D4C19E}"/>
                  </a:ext>
                </a:extLst>
              </p:cNvPr>
              <p:cNvSpPr txBox="1"/>
              <p:nvPr/>
            </p:nvSpPr>
            <p:spPr>
              <a:xfrm>
                <a:off x="5015693" y="3932141"/>
                <a:ext cx="3752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877E71-14E9-2647-B5F8-0651A3D4C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693" y="3932141"/>
                <a:ext cx="3752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93131A-C3DA-2A4F-B9CF-0B17A0ADB062}"/>
                  </a:ext>
                </a:extLst>
              </p:cNvPr>
              <p:cNvSpPr txBox="1"/>
              <p:nvPr/>
            </p:nvSpPr>
            <p:spPr>
              <a:xfrm>
                <a:off x="6861385" y="3794436"/>
                <a:ext cx="3752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93131A-C3DA-2A4F-B9CF-0B17A0ADB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385" y="3794436"/>
                <a:ext cx="3752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9E1359-6515-C142-B1E4-113565E61D6A}"/>
                  </a:ext>
                </a:extLst>
              </p:cNvPr>
              <p:cNvSpPr txBox="1"/>
              <p:nvPr/>
            </p:nvSpPr>
            <p:spPr>
              <a:xfrm>
                <a:off x="4546445" y="3257994"/>
                <a:ext cx="204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9E1359-6515-C142-B1E4-113565E61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445" y="3257994"/>
                <a:ext cx="204735" cy="307777"/>
              </a:xfrm>
              <a:prstGeom prst="rect">
                <a:avLst/>
              </a:prstGeom>
              <a:blipFill>
                <a:blip r:embed="rId8"/>
                <a:stretch>
                  <a:fillRect l="-31250" r="-31250"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551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445BB862-E309-4A18-8813-00568C7B9081}"/>
                  </a:ext>
                </a:extLst>
              </p:cNvPr>
              <p:cNvSpPr/>
              <p:nvPr/>
            </p:nvSpPr>
            <p:spPr>
              <a:xfrm>
                <a:off x="788334" y="849256"/>
                <a:ext cx="10565465" cy="273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query vector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and a list of context vectors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𝐇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:r>
                  <a:rPr lang="en-US" altLang="zh-CN" sz="20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the dimension of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), the function can be defined as: 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445BB862-E309-4A18-8813-00568C7B9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34" y="849256"/>
                <a:ext cx="10565465" cy="2730748"/>
              </a:xfrm>
              <a:prstGeom prst="rect">
                <a:avLst/>
              </a:prstGeom>
              <a:blipFill>
                <a:blip r:embed="rId2"/>
                <a:stretch>
                  <a:fillRect l="-4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8E15BA0-BEF2-4B13-A565-269DF09778A0}"/>
                  </a:ext>
                </a:extLst>
              </p:cNvPr>
              <p:cNvSpPr txBox="1"/>
              <p:nvPr/>
            </p:nvSpPr>
            <p:spPr>
              <a:xfrm>
                <a:off x="1357751" y="4312724"/>
                <a:ext cx="9786966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>
                    <a:latin typeface="Palatino"/>
                  </a:rPr>
                  <a:t>output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Palatino"/>
                  </a:rPr>
                  <a:t>, a weighted sum of the content vectors, which can be used as a context-aware feature representation of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endParaRPr lang="en-US" altLang="zh-CN" sz="2000" dirty="0">
                  <a:latin typeface="Palatino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: a relevance score between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 err="1"/>
                  <a:t>normalised</a:t>
                </a:r>
                <a:r>
                  <a:rPr lang="en-US" altLang="zh-CN" sz="2000" dirty="0"/>
                  <a:t> relevance scores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: a probability distribution over the content vectors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8E15BA0-BEF2-4B13-A565-269DF0977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751" y="4312724"/>
                <a:ext cx="9786966" cy="2352182"/>
              </a:xfrm>
              <a:prstGeom prst="rect">
                <a:avLst/>
              </a:prstGeom>
              <a:blipFill>
                <a:blip r:embed="rId3"/>
                <a:stretch>
                  <a:fillRect l="-778" t="-16667" b="-327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2">
            <a:extLst>
              <a:ext uri="{FF2B5EF4-FFF2-40B4-BE49-F238E27FC236}">
                <a16:creationId xmlns:a16="http://schemas.microsoft.com/office/drawing/2014/main" id="{F6608345-9417-4E6B-AB88-BAD8611C1AF6}"/>
              </a:ext>
            </a:extLst>
          </p:cNvPr>
          <p:cNvSpPr/>
          <p:nvPr/>
        </p:nvSpPr>
        <p:spPr>
          <a:xfrm>
            <a:off x="651423" y="203318"/>
            <a:ext cx="3788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751DE-26AB-234D-BED8-881E00B4F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18" y="3677679"/>
            <a:ext cx="3048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0038AD-D448-7843-9905-80E2732E1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767" y="2141090"/>
            <a:ext cx="3082782" cy="20795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CC2B95-A49A-4833-B8E9-C36BC5CA28B4}"/>
              </a:ext>
            </a:extLst>
          </p:cNvPr>
          <p:cNvSpPr txBox="1"/>
          <p:nvPr/>
        </p:nvSpPr>
        <p:spPr>
          <a:xfrm>
            <a:off x="5075035" y="2665808"/>
            <a:ext cx="2858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altLang="zh-CN" sz="2000" dirty="0" err="1">
                <a:latin typeface="Palatino" pitchFamily="2" charset="77"/>
                <a:ea typeface="Palatino" pitchFamily="2" charset="77"/>
              </a:rPr>
              <a:t>softmax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 normalization)</a:t>
            </a:r>
            <a:endParaRPr lang="zh-CN" altLang="en-US" sz="2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FD04A5-2465-4203-9F17-7613DB30260C}"/>
              </a:ext>
            </a:extLst>
          </p:cNvPr>
          <p:cNvSpPr txBox="1"/>
          <p:nvPr/>
        </p:nvSpPr>
        <p:spPr>
          <a:xfrm>
            <a:off x="5075035" y="3672041"/>
            <a:ext cx="2308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(weighted sum)</a:t>
            </a:r>
            <a:endParaRPr lang="zh-CN" altLang="en-US" sz="20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2434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171654" y="1245398"/>
                <a:ext cx="9848691" cy="4108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Score</a:t>
                </a: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function: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dot-product, scaled dot-product, general, additive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Dot-product attention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Defines the score between the target vector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 the context vector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No model parameters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measures the similarity between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zh-CN" altLang="en-US" sz="20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654" y="1245398"/>
                <a:ext cx="9848691" cy="4108817"/>
              </a:xfrm>
              <a:prstGeom prst="rect">
                <a:avLst/>
              </a:prstGeom>
              <a:blipFill>
                <a:blip r:embed="rId2"/>
                <a:stretch>
                  <a:fillRect l="-12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C6C2C80-1153-4A89-BEFE-CC453B0CBED4}"/>
                  </a:ext>
                </a:extLst>
              </p:cNvPr>
              <p:cNvSpPr txBox="1"/>
              <p:nvPr/>
            </p:nvSpPr>
            <p:spPr>
              <a:xfrm>
                <a:off x="3485850" y="4506314"/>
                <a:ext cx="49700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C6C2C80-1153-4A89-BEFE-CC453B0CB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850" y="4506314"/>
                <a:ext cx="4970092" cy="46166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2">
            <a:extLst>
              <a:ext uri="{FF2B5EF4-FFF2-40B4-BE49-F238E27FC236}">
                <a16:creationId xmlns:a16="http://schemas.microsoft.com/office/drawing/2014/main" id="{731D62CC-F1EA-4ADF-8752-01B0A4325C69}"/>
              </a:ext>
            </a:extLst>
          </p:cNvPr>
          <p:cNvSpPr/>
          <p:nvPr/>
        </p:nvSpPr>
        <p:spPr>
          <a:xfrm>
            <a:off x="651423" y="203318"/>
            <a:ext cx="3788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Attention</a:t>
            </a:r>
          </a:p>
        </p:txBody>
      </p:sp>
    </p:spTree>
    <p:extLst>
      <p:ext uri="{BB962C8B-B14F-4D97-AF65-F5344CB8AC3E}">
        <p14:creationId xmlns:p14="http://schemas.microsoft.com/office/powerpoint/2010/main" val="1422968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5">
                <a:extLst>
                  <a:ext uri="{FF2B5EF4-FFF2-40B4-BE49-F238E27FC236}">
                    <a16:creationId xmlns:a16="http://schemas.microsoft.com/office/drawing/2014/main" id="{E1C82F19-BDF5-074C-9F7F-C8E9EAD4EC00}"/>
                  </a:ext>
                </a:extLst>
              </p:cNvPr>
              <p:cNvSpPr/>
              <p:nvPr/>
            </p:nvSpPr>
            <p:spPr>
              <a:xfrm>
                <a:off x="590328" y="259096"/>
                <a:ext cx="80678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6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Neural 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𝒏</m:t>
                    </m:r>
                  </m:oMath>
                </a14:m>
                <a:r>
                  <a:rPr lang="en-US" altLang="zh-CN" sz="36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-gram Language Model</a:t>
                </a:r>
              </a:p>
            </p:txBody>
          </p:sp>
        </mc:Choice>
        <mc:Fallback xmlns="">
          <p:sp>
            <p:nvSpPr>
              <p:cNvPr id="3" name="矩形 5">
                <a:extLst>
                  <a:ext uri="{FF2B5EF4-FFF2-40B4-BE49-F238E27FC236}">
                    <a16:creationId xmlns:a16="http://schemas.microsoft.com/office/drawing/2014/main" id="{E1C82F19-BDF5-074C-9F7F-C8E9EAD4E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28" y="259096"/>
                <a:ext cx="8067897" cy="646331"/>
              </a:xfrm>
              <a:prstGeom prst="rect">
                <a:avLst/>
              </a:prstGeom>
              <a:blipFill>
                <a:blip r:embed="rId2"/>
                <a:stretch>
                  <a:fillRect l="-2201" t="-13462" b="-346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4">
            <a:extLst>
              <a:ext uri="{FF2B5EF4-FFF2-40B4-BE49-F238E27FC236}">
                <a16:creationId xmlns:a16="http://schemas.microsoft.com/office/drawing/2014/main" id="{5E6D4C48-C556-4C44-8A0D-091A414BA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1575891"/>
            <a:ext cx="4533858" cy="3216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4FB3E3-0CED-7D40-A056-A4F72C4148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20" y="1547284"/>
            <a:ext cx="4658360" cy="3274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E50710-29AF-D448-B1F5-A51CABB54944}"/>
              </a:ext>
            </a:extLst>
          </p:cNvPr>
          <p:cNvSpPr txBox="1"/>
          <p:nvPr/>
        </p:nvSpPr>
        <p:spPr>
          <a:xfrm>
            <a:off x="1998454" y="5463200"/>
            <a:ext cx="8195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 pitchFamily="2" charset="77"/>
                <a:ea typeface="Palatino" pitchFamily="2" charset="77"/>
              </a:rPr>
              <a:t>n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on-linear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" pitchFamily="2" charset="77"/>
                <a:ea typeface="Palatino" pitchFamily="2" charset="77"/>
              </a:rPr>
              <a:t>e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mbeddings of similar sizes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</a:rPr>
              <a:t>automatically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</a:rPr>
              <a:t>learned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</a:rPr>
              <a:t> </a:t>
            </a:r>
            <a:endParaRPr lang="en-CN" sz="2400" b="1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1810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055914" y="1245398"/>
                <a:ext cx="9649811" cy="2476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Score</a:t>
                </a: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function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dot-product, scaled dot-product, general, additive</a:t>
                </a:r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Scaled dot-product attention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Scales the dot-product attention score by</a:t>
                </a:r>
                <a:r>
                  <a:rPr lang="en-US" altLang="zh-CN" sz="20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den>
                    </m:f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:r>
                  <a:rPr lang="en-US" altLang="zh-CN" sz="20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the dimension of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4" y="1245398"/>
                <a:ext cx="9649811" cy="2476960"/>
              </a:xfrm>
              <a:prstGeom prst="rect">
                <a:avLst/>
              </a:prstGeo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F9DADB3-A638-4223-9D48-D353043896E1}"/>
                  </a:ext>
                </a:extLst>
              </p:cNvPr>
              <p:cNvSpPr txBox="1"/>
              <p:nvPr/>
            </p:nvSpPr>
            <p:spPr>
              <a:xfrm>
                <a:off x="3465175" y="4173636"/>
                <a:ext cx="5011443" cy="902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F9DADB3-A638-4223-9D48-D35304389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175" y="4173636"/>
                <a:ext cx="5011443" cy="902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2">
            <a:extLst>
              <a:ext uri="{FF2B5EF4-FFF2-40B4-BE49-F238E27FC236}">
                <a16:creationId xmlns:a16="http://schemas.microsoft.com/office/drawing/2014/main" id="{C60D86DD-4F6E-433D-BDA7-1400FD86836A}"/>
              </a:ext>
            </a:extLst>
          </p:cNvPr>
          <p:cNvSpPr/>
          <p:nvPr/>
        </p:nvSpPr>
        <p:spPr>
          <a:xfrm>
            <a:off x="651423" y="203318"/>
            <a:ext cx="3788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Attention</a:t>
            </a:r>
          </a:p>
        </p:txBody>
      </p:sp>
    </p:spTree>
    <p:extLst>
      <p:ext uri="{BB962C8B-B14F-4D97-AF65-F5344CB8AC3E}">
        <p14:creationId xmlns:p14="http://schemas.microsoft.com/office/powerpoint/2010/main" val="4249273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113971" y="1245399"/>
                <a:ext cx="9591754" cy="3579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Score</a:t>
                </a: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function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dot-product, scaled dot-product, general, additive</a:t>
                </a:r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General attention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parameter matrix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CN" sz="2000" dirty="0"/>
                  <a:t> (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000" dirty="0"/>
                  <a:t>)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to capture the interaction between each element in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CN" sz="2000" dirty="0"/>
                  <a:t> (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000" dirty="0"/>
                  <a:t>)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each element in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altLang="zh-CN" sz="2000" dirty="0"/>
                  <a:t> (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  <a:p>
                <a:pPr>
                  <a:lnSpc>
                    <a:spcPct val="150000"/>
                  </a:lnSpc>
                  <a:buSzPct val="100000"/>
                </a:pPr>
                <a:endParaRPr lang="zh-CN" altLang="en-US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zh-CN" altLang="en-US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	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71" y="1245399"/>
                <a:ext cx="9591754" cy="3579057"/>
              </a:xfrm>
              <a:prstGeom prst="rect">
                <a:avLst/>
              </a:prstGeom>
              <a:blipFill>
                <a:blip r:embed="rId2"/>
                <a:stretch>
                  <a:fillRect l="-132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4841AC-EE3A-4D87-831A-79AEF56C2809}"/>
                  </a:ext>
                </a:extLst>
              </p:cNvPr>
              <p:cNvSpPr txBox="1"/>
              <p:nvPr/>
            </p:nvSpPr>
            <p:spPr>
              <a:xfrm>
                <a:off x="2530800" y="4136895"/>
                <a:ext cx="68801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𝐖𝐡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4841AC-EE3A-4D87-831A-79AEF56C2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800" y="4136895"/>
                <a:ext cx="6880193" cy="461665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2">
            <a:extLst>
              <a:ext uri="{FF2B5EF4-FFF2-40B4-BE49-F238E27FC236}">
                <a16:creationId xmlns:a16="http://schemas.microsoft.com/office/drawing/2014/main" id="{7DA9AC30-8E4F-4061-AEA0-6A5A21F4BF30}"/>
              </a:ext>
            </a:extLst>
          </p:cNvPr>
          <p:cNvSpPr/>
          <p:nvPr/>
        </p:nvSpPr>
        <p:spPr>
          <a:xfrm>
            <a:off x="651423" y="203318"/>
            <a:ext cx="3788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Attention</a:t>
            </a:r>
          </a:p>
        </p:txBody>
      </p:sp>
    </p:spTree>
    <p:extLst>
      <p:ext uri="{BB962C8B-B14F-4D97-AF65-F5344CB8AC3E}">
        <p14:creationId xmlns:p14="http://schemas.microsoft.com/office/powerpoint/2010/main" val="2609782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088571" y="1245399"/>
                <a:ext cx="9617154" cy="3100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Score</a:t>
                </a: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function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dot-product, scaled dot-product, general, additive</a:t>
                </a:r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Additive attention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First performs a linear combination of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then applies a feedforward neural layer before squeezing the resulting vector using a parameter vector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zh-CN" altLang="en-US" sz="20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1" y="1245399"/>
                <a:ext cx="9617154" cy="3100849"/>
              </a:xfrm>
              <a:prstGeom prst="rect">
                <a:avLst/>
              </a:prstGeom>
              <a:blipFill>
                <a:blip r:embed="rId3"/>
                <a:stretch>
                  <a:fillRect l="-13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23A15A-A5BB-4213-9168-592DB7CC8F6C}"/>
                  </a:ext>
                </a:extLst>
              </p:cNvPr>
              <p:cNvSpPr txBox="1"/>
              <p:nvPr/>
            </p:nvSpPr>
            <p:spPr>
              <a:xfrm>
                <a:off x="3153086" y="4741998"/>
                <a:ext cx="4041699" cy="9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zh-CN" altLang="en-US" sz="2000" b="1" dirty="0"/>
                  <a:t>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are model parameters</a:t>
                </a:r>
                <a:endParaRPr lang="zh-CN" altLang="en-US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denotes concatenation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23A15A-A5BB-4213-9168-592DB7CC8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86" y="4741998"/>
                <a:ext cx="4041699" cy="974562"/>
              </a:xfrm>
              <a:prstGeom prst="rect">
                <a:avLst/>
              </a:prstGeom>
              <a:blipFill>
                <a:blip r:embed="rId4"/>
                <a:stretch>
                  <a:fillRect l="-627" b="-10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2">
            <a:extLst>
              <a:ext uri="{FF2B5EF4-FFF2-40B4-BE49-F238E27FC236}">
                <a16:creationId xmlns:a16="http://schemas.microsoft.com/office/drawing/2014/main" id="{B25D7CA3-D9F2-4C14-A61F-DC81F448A722}"/>
              </a:ext>
            </a:extLst>
          </p:cNvPr>
          <p:cNvSpPr/>
          <p:nvPr/>
        </p:nvSpPr>
        <p:spPr>
          <a:xfrm>
            <a:off x="651423" y="203318"/>
            <a:ext cx="3788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Attention</a:t>
            </a:r>
          </a:p>
        </p:txBody>
      </p:sp>
      <p:pic>
        <p:nvPicPr>
          <p:cNvPr id="5" name="Picture 4" descr="\documentclass{article}&#10;\usepackage{amsmath}&#10;\pagestyle{empty}&#10;\begin{document}&#10;&#10;$score(\mathbf{q},\mathbf{h}_i)=\mathbf{v}^T\tanh(\mathbf{W}(\mathbf{q}\oplus\mathbf{h}_i)+\mathbf{b})$&#10;&#10;&#10;\end{document}" title="IguanaTex Bitmap Display">
            <a:extLst>
              <a:ext uri="{FF2B5EF4-FFF2-40B4-BE49-F238E27FC236}">
                <a16:creationId xmlns:a16="http://schemas.microsoft.com/office/drawing/2014/main" id="{7CFE6516-FE7A-0F49-84CC-B29DC55DFE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86" y="4197294"/>
            <a:ext cx="5035266" cy="3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6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130300" y="1571306"/>
                <a:ext cx="9931400" cy="3462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Score</a:t>
                </a: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function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dot-product, scaled dot-product, general, additive</a:t>
                </a:r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dot-production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attention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scaled dot-production attention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>
                    <a:latin typeface="Palatino"/>
                  </a:rPr>
                  <a:t>and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must have the same dimension size</a:t>
                </a:r>
                <a:r>
                  <a:rPr lang="en-US" altLang="zh-CN" sz="2400" dirty="0"/>
                  <a:t>;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For </a:t>
                </a:r>
                <a:r>
                  <a:rPr lang="en-US" altLang="zh-CN" sz="2400" i="1" dirty="0">
                    <a:latin typeface="Palatino"/>
                  </a:rPr>
                  <a:t>general attention </a:t>
                </a:r>
                <a:r>
                  <a:rPr lang="en-US" altLang="zh-CN" sz="2400" dirty="0">
                    <a:latin typeface="Palatino"/>
                  </a:rPr>
                  <a:t>and </a:t>
                </a:r>
                <a:r>
                  <a:rPr lang="en-US" altLang="zh-CN" sz="2400" i="1" dirty="0">
                    <a:latin typeface="Palatino"/>
                  </a:rPr>
                  <a:t>additive attention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>
                    <a:latin typeface="Palatino"/>
                  </a:rPr>
                  <a:t>and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can have different dimension size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0" y="1571306"/>
                <a:ext cx="9931400" cy="3462486"/>
              </a:xfrm>
              <a:prstGeom prst="rect">
                <a:avLst/>
              </a:prstGeo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2">
            <a:extLst>
              <a:ext uri="{FF2B5EF4-FFF2-40B4-BE49-F238E27FC236}">
                <a16:creationId xmlns:a16="http://schemas.microsoft.com/office/drawing/2014/main" id="{F0476B86-61C7-4AC6-8D4B-AE967E90B457}"/>
              </a:ext>
            </a:extLst>
          </p:cNvPr>
          <p:cNvSpPr/>
          <p:nvPr/>
        </p:nvSpPr>
        <p:spPr>
          <a:xfrm>
            <a:off x="651423" y="203318"/>
            <a:ext cx="3788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Attention</a:t>
            </a:r>
          </a:p>
        </p:txBody>
      </p:sp>
    </p:spTree>
    <p:extLst>
      <p:ext uri="{BB962C8B-B14F-4D97-AF65-F5344CB8AC3E}">
        <p14:creationId xmlns:p14="http://schemas.microsoft.com/office/powerpoint/2010/main" val="1436437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070428" y="1422771"/>
                <a:ext cx="9597571" cy="1465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Loss over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𝐡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given </a:t>
                </a:r>
              </a:p>
              <a:p>
                <a:pPr marL="342900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Calculate loss over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∈ 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])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28" y="1422771"/>
                <a:ext cx="9597571" cy="1465851"/>
              </a:xfrm>
              <a:prstGeom prst="rect">
                <a:avLst/>
              </a:prstGeom>
              <a:blipFill>
                <a:blip r:embed="rId2"/>
                <a:stretch>
                  <a:fillRect l="-925" b="-94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>
            <a:extLst>
              <a:ext uri="{FF2B5EF4-FFF2-40B4-BE49-F238E27FC236}">
                <a16:creationId xmlns:a16="http://schemas.microsoft.com/office/drawing/2014/main" id="{933241BF-494D-430E-929E-E70EF3699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29568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FC6B1BA-4754-4A81-A0D3-43F53D9AB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451387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F06D0434-FDDA-472D-987E-3469A672F9E8}"/>
              </a:ext>
            </a:extLst>
          </p:cNvPr>
          <p:cNvSpPr/>
          <p:nvPr/>
        </p:nvSpPr>
        <p:spPr>
          <a:xfrm>
            <a:off x="651423" y="203318"/>
            <a:ext cx="5243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Back-propagation Rules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AE9F82-E1A4-4C4F-A27B-7C4F9CE5073A}"/>
              </a:ext>
            </a:extLst>
          </p:cNvPr>
          <p:cNvSpPr/>
          <p:nvPr/>
        </p:nvSpPr>
        <p:spPr>
          <a:xfrm>
            <a:off x="5720936" y="3429000"/>
            <a:ext cx="1939331" cy="36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9D767E-65A1-A149-BE61-BAA568EA309C}"/>
              </a:ext>
            </a:extLst>
          </p:cNvPr>
          <p:cNvSpPr/>
          <p:nvPr/>
        </p:nvSpPr>
        <p:spPr>
          <a:xfrm>
            <a:off x="4578716" y="4636476"/>
            <a:ext cx="629753" cy="36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0F2508-EEB3-B44D-B8D2-7F57D066D72B}"/>
              </a:ext>
            </a:extLst>
          </p:cNvPr>
          <p:cNvSpPr/>
          <p:nvPr/>
        </p:nvSpPr>
        <p:spPr>
          <a:xfrm>
            <a:off x="5720936" y="4636475"/>
            <a:ext cx="629753" cy="36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D9C5F8-5C9A-FC42-854A-344C2544F2AE}"/>
              </a:ext>
            </a:extLst>
          </p:cNvPr>
          <p:cNvSpPr/>
          <p:nvPr/>
        </p:nvSpPr>
        <p:spPr>
          <a:xfrm>
            <a:off x="7674368" y="4636475"/>
            <a:ext cx="629753" cy="361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4AC4CE-EE6B-C142-AF6C-4730C83773F7}"/>
              </a:ext>
            </a:extLst>
          </p:cNvPr>
          <p:cNvCxnSpPr>
            <a:cxnSpLocks/>
          </p:cNvCxnSpPr>
          <p:nvPr/>
        </p:nvCxnSpPr>
        <p:spPr>
          <a:xfrm flipV="1">
            <a:off x="4874724" y="3864291"/>
            <a:ext cx="1161088" cy="77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52CA9C-24D8-D743-BF40-4193E127E99D}"/>
              </a:ext>
            </a:extLst>
          </p:cNvPr>
          <p:cNvCxnSpPr>
            <a:cxnSpLocks/>
          </p:cNvCxnSpPr>
          <p:nvPr/>
        </p:nvCxnSpPr>
        <p:spPr>
          <a:xfrm flipV="1">
            <a:off x="6035812" y="3879867"/>
            <a:ext cx="296008" cy="754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C363C3-17C1-2B42-9CA6-1B2EE814B3C6}"/>
              </a:ext>
            </a:extLst>
          </p:cNvPr>
          <p:cNvCxnSpPr>
            <a:cxnSpLocks/>
          </p:cNvCxnSpPr>
          <p:nvPr/>
        </p:nvCxnSpPr>
        <p:spPr>
          <a:xfrm flipH="1" flipV="1">
            <a:off x="7159163" y="3879867"/>
            <a:ext cx="830081" cy="754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7B041D-1D53-A54E-BB0E-AEED23C5A0ED}"/>
              </a:ext>
            </a:extLst>
          </p:cNvPr>
          <p:cNvSpPr txBox="1"/>
          <p:nvPr/>
        </p:nvSpPr>
        <p:spPr>
          <a:xfrm>
            <a:off x="6768253" y="449278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887182-D24F-5B46-A3F0-32E03E5412C6}"/>
              </a:ext>
            </a:extLst>
          </p:cNvPr>
          <p:cNvSpPr txBox="1"/>
          <p:nvPr/>
        </p:nvSpPr>
        <p:spPr>
          <a:xfrm>
            <a:off x="6647851" y="401955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1D0BA8-916A-A646-BA63-67E903AFDC4E}"/>
                  </a:ext>
                </a:extLst>
              </p:cNvPr>
              <p:cNvSpPr txBox="1"/>
              <p:nvPr/>
            </p:nvSpPr>
            <p:spPr>
              <a:xfrm>
                <a:off x="4737964" y="4998216"/>
                <a:ext cx="420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1D0BA8-916A-A646-BA63-67E903AF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964" y="4998216"/>
                <a:ext cx="4209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3771EE-FC96-0647-A01E-36EF61FC88EF}"/>
                  </a:ext>
                </a:extLst>
              </p:cNvPr>
              <p:cNvSpPr txBox="1"/>
              <p:nvPr/>
            </p:nvSpPr>
            <p:spPr>
              <a:xfrm>
                <a:off x="5844219" y="4988607"/>
                <a:ext cx="420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3771EE-FC96-0647-A01E-36EF61FC8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19" y="4988607"/>
                <a:ext cx="4209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48013F-1F0B-9947-BDB7-B90C05301CCA}"/>
                  </a:ext>
                </a:extLst>
              </p:cNvPr>
              <p:cNvSpPr txBox="1"/>
              <p:nvPr/>
            </p:nvSpPr>
            <p:spPr>
              <a:xfrm>
                <a:off x="7848335" y="4998216"/>
                <a:ext cx="420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48013F-1F0B-9947-BDB7-B90C05301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35" y="4998216"/>
                <a:ext cx="4209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D8C988-EC0C-7945-AF3E-D8588D12A3E2}"/>
                  </a:ext>
                </a:extLst>
              </p:cNvPr>
              <p:cNvSpPr txBox="1"/>
              <p:nvPr/>
            </p:nvSpPr>
            <p:spPr>
              <a:xfrm>
                <a:off x="4971277" y="3915013"/>
                <a:ext cx="3752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D8C988-EC0C-7945-AF3E-D8588D12A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277" y="3915013"/>
                <a:ext cx="3752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8A6878-D004-F44F-B78C-6A8F35B9F7A7}"/>
                  </a:ext>
                </a:extLst>
              </p:cNvPr>
              <p:cNvSpPr txBox="1"/>
              <p:nvPr/>
            </p:nvSpPr>
            <p:spPr>
              <a:xfrm>
                <a:off x="5719781" y="4094801"/>
                <a:ext cx="3752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8A6878-D004-F44F-B78C-6A8F35B9F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781" y="4094801"/>
                <a:ext cx="3752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513683-1A27-BD4B-80B4-8C4DF1C02691}"/>
                  </a:ext>
                </a:extLst>
              </p:cNvPr>
              <p:cNvSpPr txBox="1"/>
              <p:nvPr/>
            </p:nvSpPr>
            <p:spPr>
              <a:xfrm>
                <a:off x="7565473" y="3957096"/>
                <a:ext cx="3752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513683-1A27-BD4B-80B4-8C4DF1C02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73" y="3957096"/>
                <a:ext cx="3752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B444B2D-CEBD-BE4C-9D82-6C884E14D424}"/>
                  </a:ext>
                </a:extLst>
              </p:cNvPr>
              <p:cNvSpPr txBox="1"/>
              <p:nvPr/>
            </p:nvSpPr>
            <p:spPr>
              <a:xfrm>
                <a:off x="5250533" y="3420654"/>
                <a:ext cx="204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B444B2D-CEBD-BE4C-9D82-6C884E14D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533" y="3420654"/>
                <a:ext cx="204735" cy="307777"/>
              </a:xfrm>
              <a:prstGeom prst="rect">
                <a:avLst/>
              </a:prstGeom>
              <a:blipFill>
                <a:blip r:embed="rId9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260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2454332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00623" y="169613"/>
            <a:ext cx="6016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Query-Key-Value Attention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82679" y="1245399"/>
            <a:ext cx="8523046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33241BF-494D-430E-929E-E70EF3699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726" y="128741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FC6B1BA-4754-4A81-A0D3-43F53D9AB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451387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8" name="矩形 8">
            <a:extLst>
              <a:ext uri="{FF2B5EF4-FFF2-40B4-BE49-F238E27FC236}">
                <a16:creationId xmlns:a16="http://schemas.microsoft.com/office/drawing/2014/main" id="{B068E8D8-7AC2-4255-BD18-D90F36550F26}"/>
              </a:ext>
            </a:extLst>
          </p:cNvPr>
          <p:cNvSpPr/>
          <p:nvPr/>
        </p:nvSpPr>
        <p:spPr>
          <a:xfrm>
            <a:off x="1059542" y="1245398"/>
            <a:ext cx="10192657" cy="2805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Similar to database queries, contexts in neural attention also contain a set of key-value pairs;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Context vectors can be regarded as associated memories in this case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Given a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target query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 comparing the q</a:t>
            </a: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uery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with the key vectors and return the related value vectors</a:t>
            </a:r>
          </a:p>
        </p:txBody>
      </p:sp>
    </p:spTree>
    <p:extLst>
      <p:ext uri="{BB962C8B-B14F-4D97-AF65-F5344CB8AC3E}">
        <p14:creationId xmlns:p14="http://schemas.microsoft.com/office/powerpoint/2010/main" val="3555194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82679" y="1245399"/>
            <a:ext cx="8523046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33241BF-494D-430E-929E-E70EF3699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2960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FC6B1BA-4754-4A81-A0D3-43F53D9AB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451387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D7BBDA7-76E3-4244-B735-2E1772B99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B8A32D6-CBBF-439A-ABC3-FE1ED6C5C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5806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3A8C76-B898-4576-9950-CD024CDE4CCE}"/>
              </a:ext>
            </a:extLst>
          </p:cNvPr>
          <p:cNvSpPr txBox="1"/>
          <p:nvPr/>
        </p:nvSpPr>
        <p:spPr>
          <a:xfrm>
            <a:off x="8610600" y="4186449"/>
            <a:ext cx="30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 pitchFamily="2" charset="77"/>
                <a:ea typeface="Palatino" pitchFamily="2" charset="77"/>
              </a:rPr>
              <a:t>(</a:t>
            </a:r>
            <a:r>
              <a:rPr lang="en-US" altLang="zh-CN" dirty="0" err="1">
                <a:latin typeface="Palatino" pitchFamily="2" charset="77"/>
                <a:ea typeface="Palatino" pitchFamily="2" charset="77"/>
              </a:rPr>
              <a:t>softmax</a:t>
            </a:r>
            <a:r>
              <a:rPr lang="en-US" altLang="zh-CN" dirty="0">
                <a:latin typeface="Palatino" pitchFamily="2" charset="77"/>
                <a:ea typeface="Palatino" pitchFamily="2" charset="77"/>
              </a:rPr>
              <a:t> normalization)</a:t>
            </a:r>
            <a:endParaRPr lang="zh-CN" altLang="en-US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1ADC7B-484D-4904-95EC-2C3B48C75F93}"/>
              </a:ext>
            </a:extLst>
          </p:cNvPr>
          <p:cNvSpPr txBox="1"/>
          <p:nvPr/>
        </p:nvSpPr>
        <p:spPr>
          <a:xfrm>
            <a:off x="8610600" y="5126761"/>
            <a:ext cx="23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 pitchFamily="2" charset="77"/>
                <a:ea typeface="Palatino" pitchFamily="2" charset="77"/>
              </a:rPr>
              <a:t>(weighted sum)</a:t>
            </a:r>
            <a:endParaRPr lang="zh-CN" altLang="en-US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BAAEEF0-49D4-411E-8271-32C4FBCEE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2519062-C801-4452-AB94-F55479A6E06D}"/>
                  </a:ext>
                </a:extLst>
              </p:cNvPr>
              <p:cNvSpPr txBox="1"/>
              <p:nvPr/>
            </p:nvSpPr>
            <p:spPr>
              <a:xfrm>
                <a:off x="1124857" y="1043892"/>
                <a:ext cx="9564721" cy="2680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Suppose: the query vector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key vector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;⋯;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the value vector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;⋯;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key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corresponding value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query-key-value attention function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2519062-C801-4452-AB94-F55479A6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857" y="1043892"/>
                <a:ext cx="9564721" cy="2680862"/>
              </a:xfrm>
              <a:prstGeom prst="rect">
                <a:avLst/>
              </a:prstGeom>
              <a:blipFill>
                <a:blip r:embed="rId5"/>
                <a:stretch>
                  <a:fillRect l="-892" t="-21818" r="-4844" b="-2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57D6B37-BBF7-4F9E-95EE-78EE9B20CE07}"/>
                  </a:ext>
                </a:extLst>
              </p:cNvPr>
              <p:cNvSpPr txBox="1"/>
              <p:nvPr/>
            </p:nvSpPr>
            <p:spPr>
              <a:xfrm>
                <a:off x="1204686" y="5612601"/>
                <a:ext cx="9895113" cy="9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>
                    <a:latin typeface="Palatino"/>
                  </a:rPr>
                  <a:t>output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Palatino"/>
                  </a:rPr>
                  <a:t>, a weighted sum of the value vectors with the.  </a:t>
                </a:r>
                <a:r>
                  <a:rPr lang="en-US" altLang="zh-CN" sz="2000" i="1" dirty="0" err="1">
                    <a:latin typeface="Palatino"/>
                  </a:rPr>
                  <a:t>i</a:t>
                </a:r>
                <a:r>
                  <a:rPr lang="en-US" altLang="zh-CN" sz="2000" dirty="0" err="1">
                    <a:latin typeface="Palatino"/>
                  </a:rPr>
                  <a:t>-th</a:t>
                </a:r>
                <a:r>
                  <a:rPr lang="en-US" altLang="zh-CN" sz="2000" dirty="0">
                    <a:latin typeface="Palatino"/>
                  </a:rPr>
                  <a:t> weight score being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Palatino"/>
                  </a:rPr>
                  <a:t>: attention score between the query vector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and the </a:t>
                </a:r>
                <a:r>
                  <a:rPr lang="en-US" altLang="zh-CN" sz="2000" i="1" dirty="0" err="1">
                    <a:latin typeface="Palatino"/>
                  </a:rPr>
                  <a:t>i</a:t>
                </a:r>
                <a:r>
                  <a:rPr lang="en-US" altLang="zh-CN" sz="2000" dirty="0" err="1">
                    <a:latin typeface="Palatino"/>
                  </a:rPr>
                  <a:t>-th</a:t>
                </a:r>
                <a:r>
                  <a:rPr lang="en-US" altLang="zh-CN" sz="2000" dirty="0">
                    <a:latin typeface="Palatino"/>
                  </a:rPr>
                  <a:t> key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57D6B37-BBF7-4F9E-95EE-78EE9B20C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686" y="5612601"/>
                <a:ext cx="9895113" cy="974562"/>
              </a:xfrm>
              <a:prstGeom prst="rect">
                <a:avLst/>
              </a:prstGeom>
              <a:blipFill>
                <a:blip r:embed="rId6"/>
                <a:stretch>
                  <a:fillRect l="-769" t="-41558" r="-1154" b="-324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2">
            <a:extLst>
              <a:ext uri="{FF2B5EF4-FFF2-40B4-BE49-F238E27FC236}">
                <a16:creationId xmlns:a16="http://schemas.microsoft.com/office/drawing/2014/main" id="{1617D159-C004-49C2-A2E6-49802A9E1E5F}"/>
              </a:ext>
            </a:extLst>
          </p:cNvPr>
          <p:cNvSpPr/>
          <p:nvPr/>
        </p:nvSpPr>
        <p:spPr>
          <a:xfrm>
            <a:off x="600623" y="169613"/>
            <a:ext cx="6016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Query-Key-Value Attention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79DB5D-7EF7-9349-980D-3DC57611C640}"/>
              </a:ext>
            </a:extLst>
          </p:cNvPr>
          <p:cNvGrpSpPr/>
          <p:nvPr/>
        </p:nvGrpSpPr>
        <p:grpSpPr>
          <a:xfrm>
            <a:off x="1768766" y="3346369"/>
            <a:ext cx="4793554" cy="2381902"/>
            <a:chOff x="1708732" y="3354017"/>
            <a:chExt cx="4793554" cy="23819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A492FD-5AF4-DF46-8635-67C1A5606355}"/>
                </a:ext>
              </a:extLst>
            </p:cNvPr>
            <p:cNvGrpSpPr/>
            <p:nvPr/>
          </p:nvGrpSpPr>
          <p:grpSpPr>
            <a:xfrm>
              <a:off x="1708732" y="3354017"/>
              <a:ext cx="4793554" cy="2381902"/>
              <a:chOff x="1676401" y="3358071"/>
              <a:chExt cx="4793554" cy="238190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E60D529-B280-B946-B856-7FABDBC1E3E7}"/>
                  </a:ext>
                </a:extLst>
              </p:cNvPr>
              <p:cNvGrpSpPr/>
              <p:nvPr/>
            </p:nvGrpSpPr>
            <p:grpSpPr>
              <a:xfrm>
                <a:off x="1708732" y="3358071"/>
                <a:ext cx="4761223" cy="2298391"/>
                <a:chOff x="1499701" y="3310374"/>
                <a:chExt cx="5165287" cy="2417017"/>
              </a:xfrm>
            </p:grpSpPr>
            <p:graphicFrame>
              <p:nvGraphicFramePr>
                <p:cNvPr id="18" name="对象 7">
                  <a:extLst>
                    <a:ext uri="{FF2B5EF4-FFF2-40B4-BE49-F238E27FC236}">
                      <a16:creationId xmlns:a16="http://schemas.microsoft.com/office/drawing/2014/main" id="{5C2BD366-0B96-C944-8E19-E69896FFE6D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9148585"/>
                    </p:ext>
                  </p:extLst>
                </p:nvPr>
              </p:nvGraphicFramePr>
              <p:xfrm>
                <a:off x="1499701" y="3310374"/>
                <a:ext cx="3543394" cy="241701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736" name="Equation" r:id="rId7" imgW="1917700" imgH="1308100" progId="Equation.DSMT4">
                        <p:embed/>
                      </p:oleObj>
                    </mc:Choice>
                    <mc:Fallback>
                      <p:oleObj name="Equation" r:id="rId7" imgW="1917700" imgH="1308100" progId="Equation.DSMT4">
                        <p:embed/>
                        <p:pic>
                          <p:nvPicPr>
                            <p:cNvPr id="8" name="对象 7">
                              <a:extLst>
                                <a:ext uri="{FF2B5EF4-FFF2-40B4-BE49-F238E27FC236}">
                                  <a16:creationId xmlns:a16="http://schemas.microsoft.com/office/drawing/2014/main" id="{47DA822D-66DF-4A56-909F-01FFBCF9576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99701" y="3310374"/>
                              <a:ext cx="3543394" cy="24170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9" name="文本框 8">
                  <a:extLst>
                    <a:ext uri="{FF2B5EF4-FFF2-40B4-BE49-F238E27FC236}">
                      <a16:creationId xmlns:a16="http://schemas.microsoft.com/office/drawing/2014/main" id="{8D1EDE99-FCED-9F4D-93AC-295DB1935BF0}"/>
                    </a:ext>
                  </a:extLst>
                </p:cNvPr>
                <p:cNvSpPr txBox="1"/>
                <p:nvPr/>
              </p:nvSpPr>
              <p:spPr>
                <a:xfrm>
                  <a:off x="3480416" y="4118772"/>
                  <a:ext cx="3184572" cy="420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Palatino" pitchFamily="2" charset="77"/>
                      <a:ea typeface="Palatino" pitchFamily="2" charset="77"/>
                    </a:rPr>
                    <a:t>(</a:t>
                  </a:r>
                  <a:r>
                    <a:rPr lang="en-US" altLang="zh-CN" sz="2000" dirty="0" err="1">
                      <a:latin typeface="Palatino" pitchFamily="2" charset="77"/>
                      <a:ea typeface="Palatino" pitchFamily="2" charset="77"/>
                    </a:rPr>
                    <a:t>softmax</a:t>
                  </a:r>
                  <a:r>
                    <a:rPr lang="en-US" altLang="zh-CN" sz="2000" dirty="0">
                      <a:latin typeface="Palatino" pitchFamily="2" charset="77"/>
                      <a:ea typeface="Palatino" pitchFamily="2" charset="77"/>
                    </a:rPr>
                    <a:t> normalization)</a:t>
                  </a:r>
                  <a:endParaRPr lang="zh-CN" altLang="en-US" sz="2000" dirty="0">
                    <a:latin typeface="Palatino" pitchFamily="2" charset="77"/>
                    <a:ea typeface="Palatino" pitchFamily="2" charset="77"/>
                  </a:endParaRPr>
                </a:p>
              </p:txBody>
            </p:sp>
            <p:sp>
              <p:nvSpPr>
                <p:cNvPr id="20" name="文本框 9">
                  <a:extLst>
                    <a:ext uri="{FF2B5EF4-FFF2-40B4-BE49-F238E27FC236}">
                      <a16:creationId xmlns:a16="http://schemas.microsoft.com/office/drawing/2014/main" id="{627B7415-E16F-0B49-BA58-83DFB538634B}"/>
                    </a:ext>
                  </a:extLst>
                </p:cNvPr>
                <p:cNvSpPr txBox="1"/>
                <p:nvPr/>
              </p:nvSpPr>
              <p:spPr>
                <a:xfrm>
                  <a:off x="3627217" y="5160975"/>
                  <a:ext cx="2308194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Palatino" pitchFamily="2" charset="77"/>
                      <a:ea typeface="Palatino" pitchFamily="2" charset="77"/>
                    </a:rPr>
                    <a:t>(weighted sum)</a:t>
                  </a:r>
                  <a:endParaRPr lang="zh-CN" altLang="en-US" sz="2000" dirty="0">
                    <a:latin typeface="Palatino" pitchFamily="2" charset="77"/>
                    <a:ea typeface="Palatino" pitchFamily="2" charset="77"/>
                  </a:endParaRPr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48D658-0DB2-6946-B10A-AB0F684AF302}"/>
                  </a:ext>
                </a:extLst>
              </p:cNvPr>
              <p:cNvSpPr/>
              <p:nvPr/>
            </p:nvSpPr>
            <p:spPr>
              <a:xfrm>
                <a:off x="1676401" y="3358071"/>
                <a:ext cx="4793554" cy="2381902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5596CAD-7928-324D-AC90-20201F755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3778" y="5068884"/>
                <a:ext cx="192895" cy="357529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96D35D-B170-834F-83D5-E11E8415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19835" y="5094267"/>
              <a:ext cx="212632" cy="31469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F1994D-2701-EE4F-9A3C-A38274A335B3}"/>
              </a:ext>
            </a:extLst>
          </p:cNvPr>
          <p:cNvGrpSpPr/>
          <p:nvPr/>
        </p:nvGrpSpPr>
        <p:grpSpPr>
          <a:xfrm>
            <a:off x="6715886" y="3334802"/>
            <a:ext cx="3403600" cy="2321660"/>
            <a:chOff x="6715886" y="3334802"/>
            <a:chExt cx="3403600" cy="23216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B2D82-ABD9-4943-B77B-348074C4C7C3}"/>
                </a:ext>
              </a:extLst>
            </p:cNvPr>
            <p:cNvGrpSpPr/>
            <p:nvPr/>
          </p:nvGrpSpPr>
          <p:grpSpPr>
            <a:xfrm>
              <a:off x="6715886" y="3334802"/>
              <a:ext cx="3403600" cy="2321660"/>
              <a:chOff x="6715886" y="3334802"/>
              <a:chExt cx="3403600" cy="2321660"/>
            </a:xfrm>
          </p:grpSpPr>
          <p:graphicFrame>
            <p:nvGraphicFramePr>
              <p:cNvPr id="33" name="对象 32">
                <a:extLst>
                  <a:ext uri="{FF2B5EF4-FFF2-40B4-BE49-F238E27FC236}">
                    <a16:creationId xmlns:a16="http://schemas.microsoft.com/office/drawing/2014/main" id="{B1A20AD2-AB54-4F5E-BDE8-58D8D36A13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6878527"/>
                  </p:ext>
                </p:extLst>
              </p:nvPr>
            </p:nvGraphicFramePr>
            <p:xfrm>
              <a:off x="6715886" y="3334802"/>
              <a:ext cx="3403600" cy="23216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37" name="Equation" r:id="rId11" imgW="1917700" imgH="1308100" progId="Equation.DSMT4">
                      <p:embed/>
                    </p:oleObj>
                  </mc:Choice>
                  <mc:Fallback>
                    <p:oleObj name="Equation" r:id="rId11" imgW="1917700" imgH="1308100" progId="Equation.DSMT4">
                      <p:embed/>
                      <p:pic>
                        <p:nvPicPr>
                          <p:cNvPr id="33" name="对象 32">
                            <a:extLst>
                              <a:ext uri="{FF2B5EF4-FFF2-40B4-BE49-F238E27FC236}">
                                <a16:creationId xmlns:a16="http://schemas.microsoft.com/office/drawing/2014/main" id="{B1A20AD2-AB54-4F5E-BDE8-58D8D36A134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15886" y="3334802"/>
                            <a:ext cx="3403600" cy="232166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DBDBC22-4695-C740-8732-22C559B54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1122" y="5126761"/>
                <a:ext cx="247268" cy="295127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807011-7702-4B44-AA64-5DDF9F59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3199" y="5090627"/>
              <a:ext cx="224709" cy="332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978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872277" y="815944"/>
                <a:ext cx="9575801" cy="2897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Query-key-value attention with a sequence of queries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Deal with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sequence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of queries: call </a:t>
                </a:r>
                <a:r>
                  <a:rPr lang="en-US" altLang="zh-CN" sz="24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call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the attention function separately for each query, and then concatenate the results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the sequence of queries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𝐪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𝐪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;⋯;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𝐪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key vectors K and value vectors V, the attention function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𝐐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77" y="815944"/>
                <a:ext cx="9575801" cy="2897012"/>
              </a:xfrm>
              <a:prstGeom prst="rect">
                <a:avLst/>
              </a:prstGeom>
              <a:blipFill>
                <a:blip r:embed="rId4"/>
                <a:stretch>
                  <a:fillRect l="-1060" b="-270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>
            <a:extLst>
              <a:ext uri="{FF2B5EF4-FFF2-40B4-BE49-F238E27FC236}">
                <a16:creationId xmlns:a16="http://schemas.microsoft.com/office/drawing/2014/main" id="{933241BF-494D-430E-929E-E70EF3699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29568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FC6B1BA-4754-4A81-A0D3-43F53D9AB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451387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D7BBDA7-76E3-4244-B735-2E1772B99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B9C097C-7691-4A57-9EAA-DD2E7FF53432}"/>
                  </a:ext>
                </a:extLst>
              </p:cNvPr>
              <p:cNvSpPr txBox="1"/>
              <p:nvPr/>
            </p:nvSpPr>
            <p:spPr>
              <a:xfrm>
                <a:off x="1173917" y="6219797"/>
                <a:ext cx="7279052" cy="468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2400" dirty="0"/>
                  <a:t>: </a:t>
                </a:r>
                <a:r>
                  <a:rPr lang="en-US" altLang="zh-CN" sz="2400" dirty="0">
                    <a:latin typeface="Palatino"/>
                  </a:rPr>
                  <a:t>the attentive result of the </a:t>
                </a:r>
                <a:r>
                  <a:rPr lang="en-US" altLang="zh-CN" sz="2400" i="1" dirty="0" err="1">
                    <a:latin typeface="Palatino"/>
                  </a:rPr>
                  <a:t>i</a:t>
                </a:r>
                <a:r>
                  <a:rPr lang="en-US" altLang="zh-CN" sz="2400" dirty="0" err="1">
                    <a:latin typeface="Palatino"/>
                  </a:rPr>
                  <a:t>-th</a:t>
                </a:r>
                <a:r>
                  <a:rPr lang="en-US" altLang="zh-CN" sz="2400" dirty="0">
                    <a:latin typeface="Palatino"/>
                  </a:rPr>
                  <a:t> query</a:t>
                </a:r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B9C097C-7691-4A57-9EAA-DD2E7FF53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917" y="6219797"/>
                <a:ext cx="7279052" cy="468590"/>
              </a:xfrm>
              <a:prstGeom prst="rect">
                <a:avLst/>
              </a:prstGeom>
              <a:blipFill>
                <a:blip r:embed="rId5"/>
                <a:stretch>
                  <a:fillRect l="-348" t="-7895" b="-315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2">
            <a:extLst>
              <a:ext uri="{FF2B5EF4-FFF2-40B4-BE49-F238E27FC236}">
                <a16:creationId xmlns:a16="http://schemas.microsoft.com/office/drawing/2014/main" id="{61D1E4E8-5DE7-4B08-962B-B34713959938}"/>
              </a:ext>
            </a:extLst>
          </p:cNvPr>
          <p:cNvSpPr/>
          <p:nvPr/>
        </p:nvSpPr>
        <p:spPr>
          <a:xfrm>
            <a:off x="600623" y="169613"/>
            <a:ext cx="6016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Query-Key-Value Attention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1E2C09-593D-AD4C-AC6A-E66079B29EA4}"/>
              </a:ext>
            </a:extLst>
          </p:cNvPr>
          <p:cNvSpPr/>
          <p:nvPr/>
        </p:nvSpPr>
        <p:spPr>
          <a:xfrm>
            <a:off x="7434470" y="3721169"/>
            <a:ext cx="228600" cy="744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211C4A-1846-034D-8EDB-3C407F4C5CC5}"/>
              </a:ext>
            </a:extLst>
          </p:cNvPr>
          <p:cNvSpPr/>
          <p:nvPr/>
        </p:nvSpPr>
        <p:spPr>
          <a:xfrm>
            <a:off x="8143461" y="3721168"/>
            <a:ext cx="228600" cy="744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561E9-7337-1743-94C3-68ADDFFD9608}"/>
              </a:ext>
            </a:extLst>
          </p:cNvPr>
          <p:cNvSpPr txBox="1"/>
          <p:nvPr/>
        </p:nvSpPr>
        <p:spPr>
          <a:xfrm>
            <a:off x="8726556" y="379074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6CAD2C-76CE-0846-9B26-9C80D1EEAA5C}"/>
              </a:ext>
            </a:extLst>
          </p:cNvPr>
          <p:cNvSpPr/>
          <p:nvPr/>
        </p:nvSpPr>
        <p:spPr>
          <a:xfrm>
            <a:off x="9573494" y="3712956"/>
            <a:ext cx="228600" cy="744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670A8B-22A7-A84C-8AC4-8E2FB59AF37B}"/>
                  </a:ext>
                </a:extLst>
              </p:cNvPr>
              <p:cNvSpPr txBox="1"/>
              <p:nvPr/>
            </p:nvSpPr>
            <p:spPr>
              <a:xfrm>
                <a:off x="7046010" y="3531258"/>
                <a:ext cx="4224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zh-CN" alt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670A8B-22A7-A84C-8AC4-8E2FB59A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10" y="3531258"/>
                <a:ext cx="422426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7BE8D2-D2BD-6146-91E7-E2647FBA0AFB}"/>
                  </a:ext>
                </a:extLst>
              </p:cNvPr>
              <p:cNvSpPr txBox="1"/>
              <p:nvPr/>
            </p:nvSpPr>
            <p:spPr>
              <a:xfrm>
                <a:off x="7774849" y="3531258"/>
                <a:ext cx="4224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7BE8D2-D2BD-6146-91E7-E2647FBA0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849" y="3531258"/>
                <a:ext cx="422426" cy="369332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0753C5-36C0-8F44-B1A7-D8452B633672}"/>
                  </a:ext>
                </a:extLst>
              </p:cNvPr>
              <p:cNvSpPr txBox="1"/>
              <p:nvPr/>
            </p:nvSpPr>
            <p:spPr>
              <a:xfrm>
                <a:off x="9190710" y="3528290"/>
                <a:ext cx="4224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0753C5-36C0-8F44-B1A7-D8452B633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10" y="3528290"/>
                <a:ext cx="422426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2145968-8CF0-4047-B49E-A65574DCB434}"/>
              </a:ext>
            </a:extLst>
          </p:cNvPr>
          <p:cNvSpPr/>
          <p:nvPr/>
        </p:nvSpPr>
        <p:spPr>
          <a:xfrm>
            <a:off x="7434470" y="5822627"/>
            <a:ext cx="228600" cy="744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25CCA-198E-2241-8055-3F2359DAD026}"/>
              </a:ext>
            </a:extLst>
          </p:cNvPr>
          <p:cNvSpPr/>
          <p:nvPr/>
        </p:nvSpPr>
        <p:spPr>
          <a:xfrm>
            <a:off x="8143461" y="5822626"/>
            <a:ext cx="228600" cy="744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34583A-E1E9-1046-B0CE-9D5B55B0DD92}"/>
              </a:ext>
            </a:extLst>
          </p:cNvPr>
          <p:cNvSpPr txBox="1"/>
          <p:nvPr/>
        </p:nvSpPr>
        <p:spPr>
          <a:xfrm>
            <a:off x="8726556" y="589219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8C3D2-BE4B-8F45-B006-158B3B475F4C}"/>
              </a:ext>
            </a:extLst>
          </p:cNvPr>
          <p:cNvSpPr/>
          <p:nvPr/>
        </p:nvSpPr>
        <p:spPr>
          <a:xfrm>
            <a:off x="9573494" y="5814414"/>
            <a:ext cx="228600" cy="744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345854-DE29-3046-A929-0DDABC49268F}"/>
                  </a:ext>
                </a:extLst>
              </p:cNvPr>
              <p:cNvSpPr txBox="1"/>
              <p:nvPr/>
            </p:nvSpPr>
            <p:spPr>
              <a:xfrm>
                <a:off x="7046010" y="5632716"/>
                <a:ext cx="4224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345854-DE29-3046-A929-0DDABC492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10" y="5632716"/>
                <a:ext cx="4224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F4C0BA-9A73-3C4C-93F2-9B745B84CFE4}"/>
                  </a:ext>
                </a:extLst>
              </p:cNvPr>
              <p:cNvSpPr txBox="1"/>
              <p:nvPr/>
            </p:nvSpPr>
            <p:spPr>
              <a:xfrm>
                <a:off x="7774849" y="5632716"/>
                <a:ext cx="4224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F4C0BA-9A73-3C4C-93F2-9B745B84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849" y="5632716"/>
                <a:ext cx="4224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C79D34-5A87-0A4B-91A0-B104D761868B}"/>
                  </a:ext>
                </a:extLst>
              </p:cNvPr>
              <p:cNvSpPr txBox="1"/>
              <p:nvPr/>
            </p:nvSpPr>
            <p:spPr>
              <a:xfrm>
                <a:off x="9190710" y="5629748"/>
                <a:ext cx="4224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C79D34-5A87-0A4B-91A0-B104D761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10" y="5629748"/>
                <a:ext cx="4224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4128BC-FA43-D84D-AC09-9AE7A6433485}"/>
              </a:ext>
            </a:extLst>
          </p:cNvPr>
          <p:cNvCxnSpPr/>
          <p:nvPr/>
        </p:nvCxnSpPr>
        <p:spPr>
          <a:xfrm>
            <a:off x="8519471" y="4713316"/>
            <a:ext cx="0" cy="8416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CDE3A3-FD97-094B-872F-74255CDB3296}"/>
              </a:ext>
            </a:extLst>
          </p:cNvPr>
          <p:cNvGrpSpPr/>
          <p:nvPr/>
        </p:nvGrpSpPr>
        <p:grpSpPr>
          <a:xfrm>
            <a:off x="9208006" y="4738150"/>
            <a:ext cx="1067640" cy="744601"/>
            <a:chOff x="9208006" y="4738150"/>
            <a:chExt cx="1067640" cy="7446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E36458-70C5-6E4F-A56D-D07C63917686}"/>
                </a:ext>
              </a:extLst>
            </p:cNvPr>
            <p:cNvSpPr/>
            <p:nvPr/>
          </p:nvSpPr>
          <p:spPr>
            <a:xfrm>
              <a:off x="9208006" y="4738150"/>
              <a:ext cx="228600" cy="7446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5A4663-A666-1A4F-BBFF-E2CCFD7A24C5}"/>
                </a:ext>
              </a:extLst>
            </p:cNvPr>
            <p:cNvSpPr/>
            <p:nvPr/>
          </p:nvSpPr>
          <p:spPr>
            <a:xfrm>
              <a:off x="9437034" y="4738150"/>
              <a:ext cx="228600" cy="7446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472398-8775-DF4B-8AF1-4FE578A169CF}"/>
                </a:ext>
              </a:extLst>
            </p:cNvPr>
            <p:cNvSpPr/>
            <p:nvPr/>
          </p:nvSpPr>
          <p:spPr>
            <a:xfrm>
              <a:off x="9665634" y="4738150"/>
              <a:ext cx="381412" cy="7446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C596B5-B57C-C549-BE19-250F6BC558AC}"/>
                </a:ext>
              </a:extLst>
            </p:cNvPr>
            <p:cNvSpPr/>
            <p:nvPr/>
          </p:nvSpPr>
          <p:spPr>
            <a:xfrm>
              <a:off x="10047046" y="4738150"/>
              <a:ext cx="228600" cy="7446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AF5246-6966-0647-8D29-9739F9DD2459}"/>
                </a:ext>
              </a:extLst>
            </p:cNvPr>
            <p:cNvSpPr txBox="1"/>
            <p:nvPr/>
          </p:nvSpPr>
          <p:spPr>
            <a:xfrm>
              <a:off x="9616552" y="480871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400" dirty="0">
                  <a:latin typeface="Palatino" pitchFamily="2" charset="77"/>
                  <a:ea typeface="Palatino" pitchFamily="2" charset="77"/>
                </a:rPr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03044D-2373-BC40-AA11-5836053B8E18}"/>
              </a:ext>
            </a:extLst>
          </p:cNvPr>
          <p:cNvGrpSpPr/>
          <p:nvPr/>
        </p:nvGrpSpPr>
        <p:grpSpPr>
          <a:xfrm>
            <a:off x="10719052" y="4740679"/>
            <a:ext cx="1067640" cy="744601"/>
            <a:chOff x="9208006" y="4738150"/>
            <a:chExt cx="1067640" cy="74460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DBA5062-D6F9-C749-8082-0FA9429A7AD3}"/>
                </a:ext>
              </a:extLst>
            </p:cNvPr>
            <p:cNvSpPr/>
            <p:nvPr/>
          </p:nvSpPr>
          <p:spPr>
            <a:xfrm>
              <a:off x="9208006" y="4738150"/>
              <a:ext cx="228600" cy="7446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66B84D-4BD4-9644-A4BB-EC1B25EA0F50}"/>
                </a:ext>
              </a:extLst>
            </p:cNvPr>
            <p:cNvSpPr/>
            <p:nvPr/>
          </p:nvSpPr>
          <p:spPr>
            <a:xfrm>
              <a:off x="9437034" y="4738150"/>
              <a:ext cx="228600" cy="7446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281968C-7602-0046-B525-74EF2DEE16C1}"/>
                </a:ext>
              </a:extLst>
            </p:cNvPr>
            <p:cNvSpPr/>
            <p:nvPr/>
          </p:nvSpPr>
          <p:spPr>
            <a:xfrm>
              <a:off x="9665634" y="4738150"/>
              <a:ext cx="381412" cy="7446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528893-1731-6549-9093-C0E9D5EEEE99}"/>
                </a:ext>
              </a:extLst>
            </p:cNvPr>
            <p:cNvSpPr/>
            <p:nvPr/>
          </p:nvSpPr>
          <p:spPr>
            <a:xfrm>
              <a:off x="10047046" y="4738150"/>
              <a:ext cx="228600" cy="7446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1F885A-2343-C040-99C9-4EDD2A195200}"/>
                </a:ext>
              </a:extLst>
            </p:cNvPr>
            <p:cNvSpPr txBox="1"/>
            <p:nvPr/>
          </p:nvSpPr>
          <p:spPr>
            <a:xfrm>
              <a:off x="9616552" y="480871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400" dirty="0">
                  <a:latin typeface="Palatino" pitchFamily="2" charset="77"/>
                  <a:ea typeface="Palatino" pitchFamily="2" charset="77"/>
                </a:rPr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29BE95-32D5-A247-83F2-FC8E61882B5F}"/>
                  </a:ext>
                </a:extLst>
              </p:cNvPr>
              <p:cNvSpPr txBox="1"/>
              <p:nvPr/>
            </p:nvSpPr>
            <p:spPr>
              <a:xfrm>
                <a:off x="8840334" y="4640055"/>
                <a:ext cx="3539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b="1" smtClean="0">
                          <a:latin typeface="Cambria Math" panose="02040503050406030204" pitchFamily="18" charset="0"/>
                        </a:rPr>
                        <m:t>𝐊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29BE95-32D5-A247-83F2-FC8E61882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34" y="4640055"/>
                <a:ext cx="35393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C45494-9F6C-C84E-807C-0B380DD25599}"/>
                  </a:ext>
                </a:extLst>
              </p:cNvPr>
              <p:cNvSpPr txBox="1"/>
              <p:nvPr/>
            </p:nvSpPr>
            <p:spPr>
              <a:xfrm>
                <a:off x="10380383" y="4640055"/>
                <a:ext cx="3539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C45494-9F6C-C84E-807C-0B380DD25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383" y="4640055"/>
                <a:ext cx="35393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\documentclass{article}&#10;\usepackage{amsmath}&#10;\pagestyle{empty}&#10;\begin{document}&#10;&#10;$\begin{aligned} &amp; \mathbf{h}_1=attention(\mathbf{q}_1,\mathbf{K},\mathbf{V}) \\ &amp; \mathbf{h}_2=attention(\mathbf{q}_2,\mathbf{K},\mathbf{V}) \\ &amp; \mathbf{h}_l=attention(\mathbf{q}_l,\mathbf{K},\mathbf{V}) \\ &amp; attention(\mathbf{Q},\mathbf{K},\mathbf{V})=[\mathbf{h}_1;\mathbf{h}_2;\cdots;\mathbf{h}_l], \end{aligned}$&#10;&#10;&#10;\end{document}" title="IguanaTex Bitmap Display">
            <a:extLst>
              <a:ext uri="{FF2B5EF4-FFF2-40B4-BE49-F238E27FC236}">
                <a16:creationId xmlns:a16="http://schemas.microsoft.com/office/drawing/2014/main" id="{E11D55DA-488C-F24D-B426-6E0F543FDC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3" y="3984226"/>
            <a:ext cx="5244574" cy="17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1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957943" y="956256"/>
            <a:ext cx="9619344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Parallel computation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matrix multiplications to enable parallel computations for reducing computational expenses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33241BF-494D-430E-929E-E70EF3699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29568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FC6B1BA-4754-4A81-A0D3-43F53D9AB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451387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D7BBDA7-76E3-4244-B735-2E1772B99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6305D83-A8D4-48C0-8A3E-143775C83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2902" y="25205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7A071C6-7602-424D-8335-2B1D0EBCD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05835"/>
              </p:ext>
            </p:extLst>
          </p:nvPr>
        </p:nvGraphicFramePr>
        <p:xfrm>
          <a:off x="4557713" y="2676525"/>
          <a:ext cx="245903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0" name="Equation" r:id="rId4" imgW="1054100" imgH="431800" progId="Equation.DSMT4">
                  <p:embed/>
                </p:oleObj>
              </mc:Choice>
              <mc:Fallback>
                <p:oleObj name="Equation" r:id="rId4" imgW="1054100" imgH="4318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7A071C6-7602-424D-8335-2B1D0EBCD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713" y="2676525"/>
                        <a:ext cx="2459037" cy="1008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3D761654-832D-4671-A61F-10E8DCDE7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2901" y="3180955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F8F0593-F438-4C58-850C-141EE0459635}"/>
                  </a:ext>
                </a:extLst>
              </p:cNvPr>
              <p:cNvSpPr txBox="1"/>
              <p:nvPr/>
            </p:nvSpPr>
            <p:spPr>
              <a:xfrm>
                <a:off x="1088571" y="4149159"/>
                <a:ext cx="10631713" cy="3079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>
                    <a:latin typeface="Palatino"/>
                  </a:rPr>
                  <a:t>final result, which is taken as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𝑎𝑡𝑡𝑒𝑛𝑡𝑖𝑜𝑛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𝐐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𝐊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/>
                  </a:rPr>
                  <a:t>. The </a:t>
                </a:r>
                <a:r>
                  <a:rPr lang="en-US" altLang="zh-CN" sz="2000" i="1" dirty="0" err="1">
                    <a:latin typeface="Palatino"/>
                  </a:rPr>
                  <a:t>i</a:t>
                </a:r>
                <a:r>
                  <a:rPr lang="en-US" altLang="zh-CN" sz="2000" dirty="0" err="1">
                    <a:latin typeface="Palatino"/>
                  </a:rPr>
                  <a:t>-th</a:t>
                </a:r>
                <a:r>
                  <a:rPr lang="en-US" altLang="zh-CN" sz="2000" dirty="0">
                    <a:latin typeface="Palatino"/>
                  </a:rPr>
                  <a:t> row represents the attentive result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𝐒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/>
                  </a:rPr>
                  <a:t>: a score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][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sz="2000" dirty="0">
                    <a:latin typeface="Palatino"/>
                  </a:rPr>
                  <a:t>(also donated as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Palatino"/>
                  </a:rPr>
                  <a:t>) is the relevance score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and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𝑠𝑜𝑓𝑡𝑚𝑎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</m:d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>
                    <a:latin typeface="Palatino"/>
                  </a:rPr>
                  <a:t>applying the </a:t>
                </a:r>
                <a:r>
                  <a:rPr lang="en-US" altLang="zh-CN" sz="2000" dirty="0" err="1">
                    <a:latin typeface="Palatino"/>
                  </a:rPr>
                  <a:t>softmax</a:t>
                </a:r>
                <a:r>
                  <a:rPr lang="en-US" altLang="zh-CN" sz="2000" dirty="0">
                    <a:latin typeface="Palatino"/>
                  </a:rPr>
                  <a:t> function to normalize each column in 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/>
                  </a:rPr>
                  <a:t>: attention score matrix </a:t>
                </a:r>
                <a:endParaRPr lang="zh-CN" altLang="en-US" sz="2000" dirty="0">
                  <a:latin typeface="Palatino"/>
                </a:endParaRPr>
              </a:p>
              <a:p>
                <a:endParaRPr lang="en-US" altLang="zh-CN" sz="2000" dirty="0"/>
              </a:p>
              <a:p>
                <a:endParaRPr lang="zh-CN" altLang="en-US" sz="20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F8F0593-F438-4C58-850C-141EE0459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1" y="4149159"/>
                <a:ext cx="10631713" cy="3079113"/>
              </a:xfrm>
              <a:prstGeom prst="rect">
                <a:avLst/>
              </a:prstGeom>
              <a:blipFill>
                <a:blip r:embed="rId6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2">
            <a:extLst>
              <a:ext uri="{FF2B5EF4-FFF2-40B4-BE49-F238E27FC236}">
                <a16:creationId xmlns:a16="http://schemas.microsoft.com/office/drawing/2014/main" id="{E01ED259-4E66-4876-8580-A1885EE67F6E}"/>
              </a:ext>
            </a:extLst>
          </p:cNvPr>
          <p:cNvSpPr/>
          <p:nvPr/>
        </p:nvSpPr>
        <p:spPr>
          <a:xfrm>
            <a:off x="600623" y="169613"/>
            <a:ext cx="6016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Query-Key-Value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B4814C2-4E03-434F-A15C-AAFE19DE6FDC}"/>
                  </a:ext>
                </a:extLst>
              </p:cNvPr>
              <p:cNvSpPr txBox="1"/>
              <p:nvPr/>
            </p:nvSpPr>
            <p:spPr>
              <a:xfrm>
                <a:off x="2185594" y="375163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𝐕</m:t>
                      </m:r>
                      <m:sSup>
                        <m:sSup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B4814C2-4E03-434F-A15C-AAFE19DE6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94" y="3751635"/>
                <a:ext cx="60960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22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E72EC50-1AA1-3848-99DA-8D930A262574}"/>
              </a:ext>
            </a:extLst>
          </p:cNvPr>
          <p:cNvSpPr/>
          <p:nvPr/>
        </p:nvSpPr>
        <p:spPr>
          <a:xfrm>
            <a:off x="590328" y="259096"/>
            <a:ext cx="8067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Text Classification</a:t>
            </a:r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1F4D7B51-7574-C14E-BED1-26BF46D8EC50}"/>
              </a:ext>
            </a:extLst>
          </p:cNvPr>
          <p:cNvSpPr/>
          <p:nvPr/>
        </p:nvSpPr>
        <p:spPr>
          <a:xfrm>
            <a:off x="1023337" y="1144147"/>
            <a:ext cx="984060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Neural hidden layers are dense low-dimensional vectors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Input still discrete sparse high-dimensional ——</a:t>
            </a:r>
            <a:r>
              <a:rPr lang="zh-CN" altLang="en-US" sz="2400" dirty="0">
                <a:latin typeface="Palatino"/>
              </a:rPr>
              <a:t> </a:t>
            </a:r>
            <a:r>
              <a:rPr lang="en-US" altLang="zh-CN" sz="2400" b="1" dirty="0">
                <a:latin typeface="Palatino"/>
              </a:rPr>
              <a:t>manually</a:t>
            </a:r>
            <a:r>
              <a:rPr lang="zh-CN" altLang="en-US" sz="2400" b="1" dirty="0">
                <a:latin typeface="Palatino"/>
              </a:rPr>
              <a:t> </a:t>
            </a:r>
            <a:r>
              <a:rPr lang="en-US" altLang="zh-CN" sz="2400" b="1" dirty="0">
                <a:latin typeface="Palatino"/>
              </a:rPr>
              <a:t>defined</a:t>
            </a:r>
          </a:p>
        </p:txBody>
      </p:sp>
      <p:sp>
        <p:nvSpPr>
          <p:cNvPr id="5" name="流程图: 接点 3">
            <a:extLst>
              <a:ext uri="{FF2B5EF4-FFF2-40B4-BE49-F238E27FC236}">
                <a16:creationId xmlns:a16="http://schemas.microsoft.com/office/drawing/2014/main" id="{D4F7BA2E-8B9C-7340-A791-B49F85029A28}"/>
              </a:ext>
            </a:extLst>
          </p:cNvPr>
          <p:cNvSpPr/>
          <p:nvPr/>
        </p:nvSpPr>
        <p:spPr>
          <a:xfrm>
            <a:off x="6583471" y="4171918"/>
            <a:ext cx="159707" cy="15970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接点 4">
            <a:extLst>
              <a:ext uri="{FF2B5EF4-FFF2-40B4-BE49-F238E27FC236}">
                <a16:creationId xmlns:a16="http://schemas.microsoft.com/office/drawing/2014/main" id="{1C3E6BB2-3375-7649-8999-C14A8E5E8FD2}"/>
              </a:ext>
            </a:extLst>
          </p:cNvPr>
          <p:cNvSpPr/>
          <p:nvPr/>
        </p:nvSpPr>
        <p:spPr>
          <a:xfrm>
            <a:off x="6583472" y="2605121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5">
            <a:extLst>
              <a:ext uri="{FF2B5EF4-FFF2-40B4-BE49-F238E27FC236}">
                <a16:creationId xmlns:a16="http://schemas.microsoft.com/office/drawing/2014/main" id="{766D5B85-68DC-B44E-B540-B6DDF2B144F8}"/>
              </a:ext>
            </a:extLst>
          </p:cNvPr>
          <p:cNvSpPr/>
          <p:nvPr/>
        </p:nvSpPr>
        <p:spPr>
          <a:xfrm>
            <a:off x="6583472" y="2926622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6">
            <a:extLst>
              <a:ext uri="{FF2B5EF4-FFF2-40B4-BE49-F238E27FC236}">
                <a16:creationId xmlns:a16="http://schemas.microsoft.com/office/drawing/2014/main" id="{3347A10D-5DE4-F14D-A090-D3B3AADF6307}"/>
              </a:ext>
            </a:extLst>
          </p:cNvPr>
          <p:cNvSpPr/>
          <p:nvPr/>
        </p:nvSpPr>
        <p:spPr>
          <a:xfrm>
            <a:off x="6589735" y="3223071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7">
            <a:extLst>
              <a:ext uri="{FF2B5EF4-FFF2-40B4-BE49-F238E27FC236}">
                <a16:creationId xmlns:a16="http://schemas.microsoft.com/office/drawing/2014/main" id="{E4EDF1A6-235D-4D41-9058-3B273FDE4FAC}"/>
              </a:ext>
            </a:extLst>
          </p:cNvPr>
          <p:cNvSpPr/>
          <p:nvPr/>
        </p:nvSpPr>
        <p:spPr>
          <a:xfrm>
            <a:off x="6583471" y="3825887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8">
            <a:extLst>
              <a:ext uri="{FF2B5EF4-FFF2-40B4-BE49-F238E27FC236}">
                <a16:creationId xmlns:a16="http://schemas.microsoft.com/office/drawing/2014/main" id="{AECCC0FC-0C6C-1F4D-936A-770083EECB6A}"/>
              </a:ext>
            </a:extLst>
          </p:cNvPr>
          <p:cNvSpPr/>
          <p:nvPr/>
        </p:nvSpPr>
        <p:spPr>
          <a:xfrm>
            <a:off x="6583471" y="4517949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接点 9">
            <a:extLst>
              <a:ext uri="{FF2B5EF4-FFF2-40B4-BE49-F238E27FC236}">
                <a16:creationId xmlns:a16="http://schemas.microsoft.com/office/drawing/2014/main" id="{962A5752-96CE-E044-B83B-728C3D95B6E3}"/>
              </a:ext>
            </a:extLst>
          </p:cNvPr>
          <p:cNvSpPr/>
          <p:nvPr/>
        </p:nvSpPr>
        <p:spPr>
          <a:xfrm>
            <a:off x="6584515" y="5158342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0">
            <a:extLst>
              <a:ext uri="{FF2B5EF4-FFF2-40B4-BE49-F238E27FC236}">
                <a16:creationId xmlns:a16="http://schemas.microsoft.com/office/drawing/2014/main" id="{6310257E-1185-264C-AFD9-1D4C11D870BE}"/>
              </a:ext>
            </a:extLst>
          </p:cNvPr>
          <p:cNvSpPr/>
          <p:nvPr/>
        </p:nvSpPr>
        <p:spPr>
          <a:xfrm>
            <a:off x="6583471" y="6124410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接点 11">
            <a:extLst>
              <a:ext uri="{FF2B5EF4-FFF2-40B4-BE49-F238E27FC236}">
                <a16:creationId xmlns:a16="http://schemas.microsoft.com/office/drawing/2014/main" id="{62E61D49-5BD0-1340-B943-59BAA1163220}"/>
              </a:ext>
            </a:extLst>
          </p:cNvPr>
          <p:cNvSpPr/>
          <p:nvPr/>
        </p:nvSpPr>
        <p:spPr>
          <a:xfrm>
            <a:off x="6583471" y="5504373"/>
            <a:ext cx="159707" cy="15970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2">
            <a:extLst>
              <a:ext uri="{FF2B5EF4-FFF2-40B4-BE49-F238E27FC236}">
                <a16:creationId xmlns:a16="http://schemas.microsoft.com/office/drawing/2014/main" id="{8B97C737-8AFE-8340-AB03-46D6BA77C7F4}"/>
              </a:ext>
            </a:extLst>
          </p:cNvPr>
          <p:cNvSpPr txBox="1"/>
          <p:nvPr/>
        </p:nvSpPr>
        <p:spPr>
          <a:xfrm>
            <a:off x="6496956" y="3461391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id="{9D2DA305-6D8C-4941-A59A-5EB2E8EF8335}"/>
              </a:ext>
            </a:extLst>
          </p:cNvPr>
          <p:cNvSpPr txBox="1"/>
          <p:nvPr/>
        </p:nvSpPr>
        <p:spPr>
          <a:xfrm>
            <a:off x="6496955" y="4769440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E5028BDF-A4C0-4448-835B-F5943B3AA659}"/>
              </a:ext>
            </a:extLst>
          </p:cNvPr>
          <p:cNvSpPr txBox="1"/>
          <p:nvPr/>
        </p:nvSpPr>
        <p:spPr>
          <a:xfrm>
            <a:off x="6496955" y="5759588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17" name="流程图: 接点 15">
            <a:extLst>
              <a:ext uri="{FF2B5EF4-FFF2-40B4-BE49-F238E27FC236}">
                <a16:creationId xmlns:a16="http://schemas.microsoft.com/office/drawing/2014/main" id="{B02FA269-A2A3-0741-AA41-33A363F11877}"/>
              </a:ext>
            </a:extLst>
          </p:cNvPr>
          <p:cNvSpPr/>
          <p:nvPr/>
        </p:nvSpPr>
        <p:spPr>
          <a:xfrm>
            <a:off x="7800584" y="3696973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7">
            <a:extLst>
              <a:ext uri="{FF2B5EF4-FFF2-40B4-BE49-F238E27FC236}">
                <a16:creationId xmlns:a16="http://schemas.microsoft.com/office/drawing/2014/main" id="{3239D960-B24B-C545-B3C8-782F45AC96D8}"/>
              </a:ext>
            </a:extLst>
          </p:cNvPr>
          <p:cNvSpPr/>
          <p:nvPr/>
        </p:nvSpPr>
        <p:spPr>
          <a:xfrm>
            <a:off x="7800584" y="4673480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3745CE-9288-8E43-A8F0-C40692B2D3AA}"/>
              </a:ext>
            </a:extLst>
          </p:cNvPr>
          <p:cNvSpPr txBox="1"/>
          <p:nvPr/>
        </p:nvSpPr>
        <p:spPr>
          <a:xfrm>
            <a:off x="7714069" y="4300893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BEE41A11-9DFF-7C4F-A00A-DAD9225819AE}"/>
              </a:ext>
            </a:extLst>
          </p:cNvPr>
          <p:cNvSpPr/>
          <p:nvPr/>
        </p:nvSpPr>
        <p:spPr>
          <a:xfrm>
            <a:off x="8610600" y="4196970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36">
            <a:extLst>
              <a:ext uri="{FF2B5EF4-FFF2-40B4-BE49-F238E27FC236}">
                <a16:creationId xmlns:a16="http://schemas.microsoft.com/office/drawing/2014/main" id="{39BD727A-E782-7C44-82C1-F2102AFA4636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6743179" y="2684975"/>
            <a:ext cx="1057405" cy="1091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37">
            <a:extLst>
              <a:ext uri="{FF2B5EF4-FFF2-40B4-BE49-F238E27FC236}">
                <a16:creationId xmlns:a16="http://schemas.microsoft.com/office/drawing/2014/main" id="{701582C4-65F7-404D-89DC-5FDB563480A3}"/>
              </a:ext>
            </a:extLst>
          </p:cNvPr>
          <p:cNvCxnSpPr>
            <a:cxnSpLocks/>
            <a:stCxn id="7" idx="6"/>
            <a:endCxn id="17" idx="2"/>
          </p:cNvCxnSpPr>
          <p:nvPr/>
        </p:nvCxnSpPr>
        <p:spPr>
          <a:xfrm>
            <a:off x="6743179" y="3006476"/>
            <a:ext cx="1057405" cy="77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41">
            <a:extLst>
              <a:ext uri="{FF2B5EF4-FFF2-40B4-BE49-F238E27FC236}">
                <a16:creationId xmlns:a16="http://schemas.microsoft.com/office/drawing/2014/main" id="{EC362B65-7DD9-4B43-ACBB-E70999144012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6749442" y="3302925"/>
            <a:ext cx="1051142" cy="47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44">
            <a:extLst>
              <a:ext uri="{FF2B5EF4-FFF2-40B4-BE49-F238E27FC236}">
                <a16:creationId xmlns:a16="http://schemas.microsoft.com/office/drawing/2014/main" id="{EA34F850-09B0-8049-B433-5F99165B1770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743178" y="3776827"/>
            <a:ext cx="1057406" cy="128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47">
            <a:extLst>
              <a:ext uri="{FF2B5EF4-FFF2-40B4-BE49-F238E27FC236}">
                <a16:creationId xmlns:a16="http://schemas.microsoft.com/office/drawing/2014/main" id="{6A433A45-942C-154A-91C1-1FCF7E9ACA3D}"/>
              </a:ext>
            </a:extLst>
          </p:cNvPr>
          <p:cNvCxnSpPr>
            <a:cxnSpLocks/>
            <a:stCxn id="5" idx="6"/>
            <a:endCxn id="17" idx="2"/>
          </p:cNvCxnSpPr>
          <p:nvPr/>
        </p:nvCxnSpPr>
        <p:spPr>
          <a:xfrm flipV="1">
            <a:off x="6743178" y="3776827"/>
            <a:ext cx="1057406" cy="47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50">
            <a:extLst>
              <a:ext uri="{FF2B5EF4-FFF2-40B4-BE49-F238E27FC236}">
                <a16:creationId xmlns:a16="http://schemas.microsoft.com/office/drawing/2014/main" id="{D9657A9B-A6DC-BC4E-9305-8B9306DFE85C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743178" y="3776827"/>
            <a:ext cx="1057406" cy="82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53">
            <a:extLst>
              <a:ext uri="{FF2B5EF4-FFF2-40B4-BE49-F238E27FC236}">
                <a16:creationId xmlns:a16="http://schemas.microsoft.com/office/drawing/2014/main" id="{6E7ECCF2-F90A-1F41-8CE9-7AC42530EDCE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744222" y="3776827"/>
            <a:ext cx="1056362" cy="146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56">
            <a:extLst>
              <a:ext uri="{FF2B5EF4-FFF2-40B4-BE49-F238E27FC236}">
                <a16:creationId xmlns:a16="http://schemas.microsoft.com/office/drawing/2014/main" id="{1CF75693-8169-B94B-8C01-54C0410678B6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6743178" y="3776827"/>
            <a:ext cx="1057406" cy="180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59">
            <a:extLst>
              <a:ext uri="{FF2B5EF4-FFF2-40B4-BE49-F238E27FC236}">
                <a16:creationId xmlns:a16="http://schemas.microsoft.com/office/drawing/2014/main" id="{23FD8CFC-F389-3746-941B-66D8DFD664E0}"/>
              </a:ext>
            </a:extLst>
          </p:cNvPr>
          <p:cNvCxnSpPr>
            <a:cxnSpLocks/>
            <a:stCxn id="12" idx="7"/>
            <a:endCxn id="17" idx="2"/>
          </p:cNvCxnSpPr>
          <p:nvPr/>
        </p:nvCxnSpPr>
        <p:spPr>
          <a:xfrm flipV="1">
            <a:off x="6719789" y="3776827"/>
            <a:ext cx="1080795" cy="237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流程图: 接点 62">
            <a:extLst>
              <a:ext uri="{FF2B5EF4-FFF2-40B4-BE49-F238E27FC236}">
                <a16:creationId xmlns:a16="http://schemas.microsoft.com/office/drawing/2014/main" id="{38456A05-9DB1-264A-995D-709A8F6910B1}"/>
              </a:ext>
            </a:extLst>
          </p:cNvPr>
          <p:cNvSpPr/>
          <p:nvPr/>
        </p:nvSpPr>
        <p:spPr>
          <a:xfrm>
            <a:off x="3867412" y="4179748"/>
            <a:ext cx="159707" cy="15970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接点 63">
            <a:extLst>
              <a:ext uri="{FF2B5EF4-FFF2-40B4-BE49-F238E27FC236}">
                <a16:creationId xmlns:a16="http://schemas.microsoft.com/office/drawing/2014/main" id="{DC6710D0-998C-594A-A9D7-460EAC0778E8}"/>
              </a:ext>
            </a:extLst>
          </p:cNvPr>
          <p:cNvSpPr/>
          <p:nvPr/>
        </p:nvSpPr>
        <p:spPr>
          <a:xfrm>
            <a:off x="3867413" y="2612951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64">
            <a:extLst>
              <a:ext uri="{FF2B5EF4-FFF2-40B4-BE49-F238E27FC236}">
                <a16:creationId xmlns:a16="http://schemas.microsoft.com/office/drawing/2014/main" id="{EA8DC6F4-BEAE-8941-9ABF-A8418CF9DBC3}"/>
              </a:ext>
            </a:extLst>
          </p:cNvPr>
          <p:cNvSpPr/>
          <p:nvPr/>
        </p:nvSpPr>
        <p:spPr>
          <a:xfrm>
            <a:off x="3867413" y="2934452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接点 65">
            <a:extLst>
              <a:ext uri="{FF2B5EF4-FFF2-40B4-BE49-F238E27FC236}">
                <a16:creationId xmlns:a16="http://schemas.microsoft.com/office/drawing/2014/main" id="{93A38EF8-3EDC-3047-8869-4CF3649D25FE}"/>
              </a:ext>
            </a:extLst>
          </p:cNvPr>
          <p:cNvSpPr/>
          <p:nvPr/>
        </p:nvSpPr>
        <p:spPr>
          <a:xfrm>
            <a:off x="3873676" y="3230901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接点 66">
            <a:extLst>
              <a:ext uri="{FF2B5EF4-FFF2-40B4-BE49-F238E27FC236}">
                <a16:creationId xmlns:a16="http://schemas.microsoft.com/office/drawing/2014/main" id="{6332471F-F553-0E40-9C89-2E52E80A4C27}"/>
              </a:ext>
            </a:extLst>
          </p:cNvPr>
          <p:cNvSpPr/>
          <p:nvPr/>
        </p:nvSpPr>
        <p:spPr>
          <a:xfrm>
            <a:off x="3867412" y="3833717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接点 67">
            <a:extLst>
              <a:ext uri="{FF2B5EF4-FFF2-40B4-BE49-F238E27FC236}">
                <a16:creationId xmlns:a16="http://schemas.microsoft.com/office/drawing/2014/main" id="{3F685DC6-33EC-E542-97A3-BCFB275301BA}"/>
              </a:ext>
            </a:extLst>
          </p:cNvPr>
          <p:cNvSpPr/>
          <p:nvPr/>
        </p:nvSpPr>
        <p:spPr>
          <a:xfrm>
            <a:off x="3867412" y="4525779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68">
            <a:extLst>
              <a:ext uri="{FF2B5EF4-FFF2-40B4-BE49-F238E27FC236}">
                <a16:creationId xmlns:a16="http://schemas.microsoft.com/office/drawing/2014/main" id="{5C4E5671-62A7-974E-AAB6-6A39E9104280}"/>
              </a:ext>
            </a:extLst>
          </p:cNvPr>
          <p:cNvSpPr/>
          <p:nvPr/>
        </p:nvSpPr>
        <p:spPr>
          <a:xfrm>
            <a:off x="3868456" y="5166172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接点 69">
            <a:extLst>
              <a:ext uri="{FF2B5EF4-FFF2-40B4-BE49-F238E27FC236}">
                <a16:creationId xmlns:a16="http://schemas.microsoft.com/office/drawing/2014/main" id="{498464B9-F9DC-7C49-B72F-91CD4A1B1302}"/>
              </a:ext>
            </a:extLst>
          </p:cNvPr>
          <p:cNvSpPr/>
          <p:nvPr/>
        </p:nvSpPr>
        <p:spPr>
          <a:xfrm>
            <a:off x="3867412" y="6132240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70">
            <a:extLst>
              <a:ext uri="{FF2B5EF4-FFF2-40B4-BE49-F238E27FC236}">
                <a16:creationId xmlns:a16="http://schemas.microsoft.com/office/drawing/2014/main" id="{E325A888-BF9E-3440-97DA-4D3A6AF3F881}"/>
              </a:ext>
            </a:extLst>
          </p:cNvPr>
          <p:cNvSpPr/>
          <p:nvPr/>
        </p:nvSpPr>
        <p:spPr>
          <a:xfrm>
            <a:off x="3867412" y="5512203"/>
            <a:ext cx="159707" cy="15970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71">
            <a:extLst>
              <a:ext uri="{FF2B5EF4-FFF2-40B4-BE49-F238E27FC236}">
                <a16:creationId xmlns:a16="http://schemas.microsoft.com/office/drawing/2014/main" id="{A9E2415B-9E62-B34D-8802-E0BE151277B3}"/>
              </a:ext>
            </a:extLst>
          </p:cNvPr>
          <p:cNvSpPr txBox="1"/>
          <p:nvPr/>
        </p:nvSpPr>
        <p:spPr>
          <a:xfrm>
            <a:off x="3780897" y="3469221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41" name="文本框 72">
            <a:extLst>
              <a:ext uri="{FF2B5EF4-FFF2-40B4-BE49-F238E27FC236}">
                <a16:creationId xmlns:a16="http://schemas.microsoft.com/office/drawing/2014/main" id="{A57CC96F-5D00-1441-96C1-47FB51C25AFE}"/>
              </a:ext>
            </a:extLst>
          </p:cNvPr>
          <p:cNvSpPr txBox="1"/>
          <p:nvPr/>
        </p:nvSpPr>
        <p:spPr>
          <a:xfrm>
            <a:off x="3780896" y="4777270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42" name="文本框 73">
            <a:extLst>
              <a:ext uri="{FF2B5EF4-FFF2-40B4-BE49-F238E27FC236}">
                <a16:creationId xmlns:a16="http://schemas.microsoft.com/office/drawing/2014/main" id="{D7789D01-CA10-A44C-8227-F6CA7DB1826C}"/>
              </a:ext>
            </a:extLst>
          </p:cNvPr>
          <p:cNvSpPr txBox="1"/>
          <p:nvPr/>
        </p:nvSpPr>
        <p:spPr>
          <a:xfrm>
            <a:off x="3780896" y="5767418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43" name="流程图: 接点 74">
            <a:extLst>
              <a:ext uri="{FF2B5EF4-FFF2-40B4-BE49-F238E27FC236}">
                <a16:creationId xmlns:a16="http://schemas.microsoft.com/office/drawing/2014/main" id="{E4103915-6A82-C84D-89EB-E93A88A90BD8}"/>
              </a:ext>
            </a:extLst>
          </p:cNvPr>
          <p:cNvSpPr/>
          <p:nvPr/>
        </p:nvSpPr>
        <p:spPr>
          <a:xfrm>
            <a:off x="5388281" y="4193839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77">
            <a:extLst>
              <a:ext uri="{FF2B5EF4-FFF2-40B4-BE49-F238E27FC236}">
                <a16:creationId xmlns:a16="http://schemas.microsoft.com/office/drawing/2014/main" id="{E0FB12D7-413D-B24D-B8F6-5D46DC7EEE54}"/>
              </a:ext>
            </a:extLst>
          </p:cNvPr>
          <p:cNvCxnSpPr>
            <a:cxnSpLocks/>
            <a:stCxn id="32" idx="6"/>
            <a:endCxn id="43" idx="2"/>
          </p:cNvCxnSpPr>
          <p:nvPr/>
        </p:nvCxnSpPr>
        <p:spPr>
          <a:xfrm>
            <a:off x="4027120" y="2692805"/>
            <a:ext cx="1361161" cy="158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78">
            <a:extLst>
              <a:ext uri="{FF2B5EF4-FFF2-40B4-BE49-F238E27FC236}">
                <a16:creationId xmlns:a16="http://schemas.microsoft.com/office/drawing/2014/main" id="{459621C3-DDE3-E545-B63A-D21FD7915F6E}"/>
              </a:ext>
            </a:extLst>
          </p:cNvPr>
          <p:cNvCxnSpPr>
            <a:cxnSpLocks/>
            <a:stCxn id="33" idx="6"/>
            <a:endCxn id="43" idx="2"/>
          </p:cNvCxnSpPr>
          <p:nvPr/>
        </p:nvCxnSpPr>
        <p:spPr>
          <a:xfrm>
            <a:off x="4027120" y="3014306"/>
            <a:ext cx="1361161" cy="125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79">
            <a:extLst>
              <a:ext uri="{FF2B5EF4-FFF2-40B4-BE49-F238E27FC236}">
                <a16:creationId xmlns:a16="http://schemas.microsoft.com/office/drawing/2014/main" id="{0B2C77AF-9154-D243-BC2F-67CA27EF9281}"/>
              </a:ext>
            </a:extLst>
          </p:cNvPr>
          <p:cNvCxnSpPr>
            <a:cxnSpLocks/>
            <a:stCxn id="34" idx="6"/>
            <a:endCxn id="43" idx="2"/>
          </p:cNvCxnSpPr>
          <p:nvPr/>
        </p:nvCxnSpPr>
        <p:spPr>
          <a:xfrm>
            <a:off x="4033383" y="3310755"/>
            <a:ext cx="1354898" cy="96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80">
            <a:extLst>
              <a:ext uri="{FF2B5EF4-FFF2-40B4-BE49-F238E27FC236}">
                <a16:creationId xmlns:a16="http://schemas.microsoft.com/office/drawing/2014/main" id="{B658683F-6B1A-8641-961E-83249BA0086B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>
            <a:off x="4027119" y="3913571"/>
            <a:ext cx="1361162" cy="36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81">
            <a:extLst>
              <a:ext uri="{FF2B5EF4-FFF2-40B4-BE49-F238E27FC236}">
                <a16:creationId xmlns:a16="http://schemas.microsoft.com/office/drawing/2014/main" id="{31F2CD5F-72F9-9C41-BF86-29981C680D95}"/>
              </a:ext>
            </a:extLst>
          </p:cNvPr>
          <p:cNvCxnSpPr>
            <a:cxnSpLocks/>
            <a:stCxn id="31" idx="6"/>
            <a:endCxn id="43" idx="2"/>
          </p:cNvCxnSpPr>
          <p:nvPr/>
        </p:nvCxnSpPr>
        <p:spPr>
          <a:xfrm>
            <a:off x="4027119" y="4259602"/>
            <a:ext cx="1361162" cy="14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82">
            <a:extLst>
              <a:ext uri="{FF2B5EF4-FFF2-40B4-BE49-F238E27FC236}">
                <a16:creationId xmlns:a16="http://schemas.microsoft.com/office/drawing/2014/main" id="{B32E0D12-A8B2-C24E-B6AC-68CE59517A9B}"/>
              </a:ext>
            </a:extLst>
          </p:cNvPr>
          <p:cNvCxnSpPr>
            <a:cxnSpLocks/>
            <a:stCxn id="36" idx="6"/>
            <a:endCxn id="43" idx="2"/>
          </p:cNvCxnSpPr>
          <p:nvPr/>
        </p:nvCxnSpPr>
        <p:spPr>
          <a:xfrm flipV="1">
            <a:off x="4027119" y="4273693"/>
            <a:ext cx="1361162" cy="33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83">
            <a:extLst>
              <a:ext uri="{FF2B5EF4-FFF2-40B4-BE49-F238E27FC236}">
                <a16:creationId xmlns:a16="http://schemas.microsoft.com/office/drawing/2014/main" id="{F081EFB6-5940-E049-B957-8425024F5EF4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 flipV="1">
            <a:off x="4028163" y="4273693"/>
            <a:ext cx="1360118" cy="97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84">
            <a:extLst>
              <a:ext uri="{FF2B5EF4-FFF2-40B4-BE49-F238E27FC236}">
                <a16:creationId xmlns:a16="http://schemas.microsoft.com/office/drawing/2014/main" id="{1CFB43D9-0FEF-C14C-A0F5-293863A1CD53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 flipV="1">
            <a:off x="4027119" y="4273693"/>
            <a:ext cx="1361162" cy="131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85">
            <a:extLst>
              <a:ext uri="{FF2B5EF4-FFF2-40B4-BE49-F238E27FC236}">
                <a16:creationId xmlns:a16="http://schemas.microsoft.com/office/drawing/2014/main" id="{B98DEA7B-C598-4E46-936A-59CF68F8DF69}"/>
              </a:ext>
            </a:extLst>
          </p:cNvPr>
          <p:cNvCxnSpPr>
            <a:cxnSpLocks/>
            <a:stCxn id="38" idx="7"/>
            <a:endCxn id="43" idx="2"/>
          </p:cNvCxnSpPr>
          <p:nvPr/>
        </p:nvCxnSpPr>
        <p:spPr>
          <a:xfrm flipV="1">
            <a:off x="4003730" y="4273693"/>
            <a:ext cx="1384551" cy="1881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95">
            <a:extLst>
              <a:ext uri="{FF2B5EF4-FFF2-40B4-BE49-F238E27FC236}">
                <a16:creationId xmlns:a16="http://schemas.microsoft.com/office/drawing/2014/main" id="{2C95CD95-D10B-8F40-A996-246BE30E13C9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6743179" y="2684975"/>
            <a:ext cx="1080794" cy="147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98">
            <a:extLst>
              <a:ext uri="{FF2B5EF4-FFF2-40B4-BE49-F238E27FC236}">
                <a16:creationId xmlns:a16="http://schemas.microsoft.com/office/drawing/2014/main" id="{EDB80111-C468-1541-9BC2-39594C711FF1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6743179" y="2684975"/>
            <a:ext cx="1080794" cy="147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103">
            <a:extLst>
              <a:ext uri="{FF2B5EF4-FFF2-40B4-BE49-F238E27FC236}">
                <a16:creationId xmlns:a16="http://schemas.microsoft.com/office/drawing/2014/main" id="{08DE668C-7350-EF4C-BCA2-91715F731C45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6743179" y="2684975"/>
            <a:ext cx="1057405" cy="2068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106">
            <a:extLst>
              <a:ext uri="{FF2B5EF4-FFF2-40B4-BE49-F238E27FC236}">
                <a16:creationId xmlns:a16="http://schemas.microsoft.com/office/drawing/2014/main" id="{98A10F60-3A6F-4E41-945C-B699D0935911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743179" y="3006476"/>
            <a:ext cx="1080794" cy="115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109">
            <a:extLst>
              <a:ext uri="{FF2B5EF4-FFF2-40B4-BE49-F238E27FC236}">
                <a16:creationId xmlns:a16="http://schemas.microsoft.com/office/drawing/2014/main" id="{47FDE6BA-A8BF-5B4B-B54B-2AEB540137E7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6743179" y="3006476"/>
            <a:ext cx="1057405" cy="174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112">
            <a:extLst>
              <a:ext uri="{FF2B5EF4-FFF2-40B4-BE49-F238E27FC236}">
                <a16:creationId xmlns:a16="http://schemas.microsoft.com/office/drawing/2014/main" id="{994EBAC0-8BD2-1749-AB64-285EAB314A07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749442" y="3302925"/>
            <a:ext cx="1074531" cy="86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115">
            <a:extLst>
              <a:ext uri="{FF2B5EF4-FFF2-40B4-BE49-F238E27FC236}">
                <a16:creationId xmlns:a16="http://schemas.microsoft.com/office/drawing/2014/main" id="{3A3F6417-7EF1-9749-9138-5AD78727B3C4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>
            <a:off x="6749442" y="3302925"/>
            <a:ext cx="1051142" cy="145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118">
            <a:extLst>
              <a:ext uri="{FF2B5EF4-FFF2-40B4-BE49-F238E27FC236}">
                <a16:creationId xmlns:a16="http://schemas.microsoft.com/office/drawing/2014/main" id="{2A670C19-3B52-D74D-A593-B7F51AE34314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6743178" y="3905741"/>
            <a:ext cx="1080795" cy="258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121">
            <a:extLst>
              <a:ext uri="{FF2B5EF4-FFF2-40B4-BE49-F238E27FC236}">
                <a16:creationId xmlns:a16="http://schemas.microsoft.com/office/drawing/2014/main" id="{96A72795-38F3-6542-AEDA-15B742A893CA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6743178" y="3905741"/>
            <a:ext cx="1057406" cy="84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124">
            <a:extLst>
              <a:ext uri="{FF2B5EF4-FFF2-40B4-BE49-F238E27FC236}">
                <a16:creationId xmlns:a16="http://schemas.microsoft.com/office/drawing/2014/main" id="{C9CE10D6-6CB1-1B45-9149-455366C4F36E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6743178" y="4164154"/>
            <a:ext cx="1080795" cy="8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127">
            <a:extLst>
              <a:ext uri="{FF2B5EF4-FFF2-40B4-BE49-F238E27FC236}">
                <a16:creationId xmlns:a16="http://schemas.microsoft.com/office/drawing/2014/main" id="{B5E0C5A5-48E1-5242-8195-0D6D49FA8136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>
          <a:xfrm>
            <a:off x="6743178" y="4251772"/>
            <a:ext cx="1057406" cy="50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130">
            <a:extLst>
              <a:ext uri="{FF2B5EF4-FFF2-40B4-BE49-F238E27FC236}">
                <a16:creationId xmlns:a16="http://schemas.microsoft.com/office/drawing/2014/main" id="{6C46B7CE-DBED-5648-B0F5-0AF027636B0C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743178" y="4164154"/>
            <a:ext cx="1080795" cy="433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133">
            <a:extLst>
              <a:ext uri="{FF2B5EF4-FFF2-40B4-BE49-F238E27FC236}">
                <a16:creationId xmlns:a16="http://schemas.microsoft.com/office/drawing/2014/main" id="{8B2CFE93-B0EF-EE43-A805-A12DCEC9C722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6743178" y="4597803"/>
            <a:ext cx="1057406" cy="155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136">
            <a:extLst>
              <a:ext uri="{FF2B5EF4-FFF2-40B4-BE49-F238E27FC236}">
                <a16:creationId xmlns:a16="http://schemas.microsoft.com/office/drawing/2014/main" id="{8EFF4374-F6DC-A843-BD3E-BDA2EAC92B2F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744222" y="4164154"/>
            <a:ext cx="1079751" cy="107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139">
            <a:extLst>
              <a:ext uri="{FF2B5EF4-FFF2-40B4-BE49-F238E27FC236}">
                <a16:creationId xmlns:a16="http://schemas.microsoft.com/office/drawing/2014/main" id="{D1F17B4A-2EEF-664D-AAA4-0BCE28B26E91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6744222" y="4753334"/>
            <a:ext cx="1056362" cy="484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142">
            <a:extLst>
              <a:ext uri="{FF2B5EF4-FFF2-40B4-BE49-F238E27FC236}">
                <a16:creationId xmlns:a16="http://schemas.microsoft.com/office/drawing/2014/main" id="{5C0F759C-D121-4F4A-863D-83AA7BFC9770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743178" y="4164154"/>
            <a:ext cx="1080795" cy="142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145">
            <a:extLst>
              <a:ext uri="{FF2B5EF4-FFF2-40B4-BE49-F238E27FC236}">
                <a16:creationId xmlns:a16="http://schemas.microsoft.com/office/drawing/2014/main" id="{6E1FC85F-D012-AE4E-9D51-50A70BE66D1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6743178" y="4753334"/>
            <a:ext cx="1057406" cy="83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148">
            <a:extLst>
              <a:ext uri="{FF2B5EF4-FFF2-40B4-BE49-F238E27FC236}">
                <a16:creationId xmlns:a16="http://schemas.microsoft.com/office/drawing/2014/main" id="{06253B3E-16C7-C34F-97A7-FECECEE7538D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719789" y="4164154"/>
            <a:ext cx="1104184" cy="198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153">
            <a:extLst>
              <a:ext uri="{FF2B5EF4-FFF2-40B4-BE49-F238E27FC236}">
                <a16:creationId xmlns:a16="http://schemas.microsoft.com/office/drawing/2014/main" id="{BFC0C4C9-E349-004F-BEE0-0CE59D714F65}"/>
              </a:ext>
            </a:extLst>
          </p:cNvPr>
          <p:cNvCxnSpPr>
            <a:cxnSpLocks/>
            <a:stCxn id="12" idx="7"/>
            <a:endCxn id="19" idx="2"/>
          </p:cNvCxnSpPr>
          <p:nvPr/>
        </p:nvCxnSpPr>
        <p:spPr>
          <a:xfrm flipV="1">
            <a:off x="6719789" y="4753334"/>
            <a:ext cx="1080795" cy="139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156">
            <a:extLst>
              <a:ext uri="{FF2B5EF4-FFF2-40B4-BE49-F238E27FC236}">
                <a16:creationId xmlns:a16="http://schemas.microsoft.com/office/drawing/2014/main" id="{2C50048E-E4F4-C44A-B355-93B4B95B9A2C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7960291" y="3776827"/>
            <a:ext cx="650309" cy="499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160">
            <a:extLst>
              <a:ext uri="{FF2B5EF4-FFF2-40B4-BE49-F238E27FC236}">
                <a16:creationId xmlns:a16="http://schemas.microsoft.com/office/drawing/2014/main" id="{D6C4990C-C7DB-544C-BAE3-668578B194BB}"/>
              </a:ext>
            </a:extLst>
          </p:cNvPr>
          <p:cNvCxnSpPr>
            <a:cxnSpLocks/>
            <a:stCxn id="76" idx="6"/>
            <a:endCxn id="21" idx="2"/>
          </p:cNvCxnSpPr>
          <p:nvPr/>
        </p:nvCxnSpPr>
        <p:spPr>
          <a:xfrm>
            <a:off x="7977417" y="4156961"/>
            <a:ext cx="633183" cy="119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163">
            <a:extLst>
              <a:ext uri="{FF2B5EF4-FFF2-40B4-BE49-F238E27FC236}">
                <a16:creationId xmlns:a16="http://schemas.microsoft.com/office/drawing/2014/main" id="{D73977A6-8C8E-8643-936F-5257F99561D1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7960291" y="4276824"/>
            <a:ext cx="650309" cy="47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流程图: 接点 74">
            <a:extLst>
              <a:ext uri="{FF2B5EF4-FFF2-40B4-BE49-F238E27FC236}">
                <a16:creationId xmlns:a16="http://schemas.microsoft.com/office/drawing/2014/main" id="{53A70CCE-859D-F94E-981E-549C0FAED52B}"/>
              </a:ext>
            </a:extLst>
          </p:cNvPr>
          <p:cNvSpPr/>
          <p:nvPr/>
        </p:nvSpPr>
        <p:spPr>
          <a:xfrm>
            <a:off x="7817710" y="4077107"/>
            <a:ext cx="159707" cy="15970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765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3274787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340450" y="223315"/>
            <a:ext cx="6686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Self-Attention-Network (SAN)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066800" y="1316972"/>
                <a:ext cx="963892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Self-Attention-Network (SAN)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aggregates a set of vectors, which can be useful to design an attention network structure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output vector can be calculated as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316972"/>
                <a:ext cx="9638925" cy="2123658"/>
              </a:xfrm>
              <a:prstGeom prst="rect">
                <a:avLst/>
              </a:prstGeom>
              <a:blipFill>
                <a:blip r:embed="rId2"/>
                <a:stretch>
                  <a:fillRect l="-791" r="-3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9F6CFF8-AC61-4194-8193-FD0575644FAE}"/>
                  </a:ext>
                </a:extLst>
              </p:cNvPr>
              <p:cNvSpPr txBox="1"/>
              <p:nvPr/>
            </p:nvSpPr>
            <p:spPr>
              <a:xfrm>
                <a:off x="2144954" y="3785366"/>
                <a:ext cx="799099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/>
                  </a:rPr>
                  <a:t>: an attentive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>
                    <a:latin typeface="Palatino"/>
                  </a:rPr>
                  <a:t>by </a:t>
                </a:r>
                <a:r>
                  <a:rPr lang="en-US" altLang="zh-CN" sz="2200" b="1" dirty="0">
                    <a:latin typeface="Palatino"/>
                  </a:rPr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2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b="1" dirty="0">
                    <a:latin typeface="Palatino"/>
                  </a:rPr>
                  <a:t>as a query</a:t>
                </a:r>
                <a:endParaRPr lang="zh-CN" altLang="en-US" sz="2200" b="1" dirty="0">
                  <a:latin typeface="Palatino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9F6CFF8-AC61-4194-8193-FD0575644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954" y="3785366"/>
                <a:ext cx="7990990" cy="430887"/>
              </a:xfrm>
              <a:prstGeom prst="rect">
                <a:avLst/>
              </a:prstGeom>
              <a:blipFill>
                <a:blip r:embed="rId3"/>
                <a:stretch>
                  <a:fillRect t="-11429" b="-2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50EE41F-EAA7-4665-9521-9764202FAD91}"/>
                  </a:ext>
                </a:extLst>
              </p:cNvPr>
              <p:cNvSpPr txBox="1"/>
              <p:nvPr/>
            </p:nvSpPr>
            <p:spPr>
              <a:xfrm>
                <a:off x="2892268" y="3198167"/>
                <a:ext cx="59879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𝑎𝑡𝑡𝑒𝑛𝑡𝑖𝑜𝑛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50EE41F-EAA7-4665-9521-9764202FA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268" y="3198167"/>
                <a:ext cx="5987988" cy="461665"/>
              </a:xfrm>
              <a:prstGeom prst="rect">
                <a:avLst/>
              </a:prstGeom>
              <a:blipFill>
                <a:blip r:embed="rId4"/>
                <a:stretch>
                  <a:fillRect t="-133333" b="-20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C2CF5DF-7E9E-C34E-A55E-C32677B51BA9}"/>
              </a:ext>
            </a:extLst>
          </p:cNvPr>
          <p:cNvSpPr/>
          <p:nvPr/>
        </p:nvSpPr>
        <p:spPr>
          <a:xfrm>
            <a:off x="3455991" y="4797551"/>
            <a:ext cx="720437" cy="318655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26B14E-86A7-F94E-B185-AEFCF90F3EC8}"/>
              </a:ext>
            </a:extLst>
          </p:cNvPr>
          <p:cNvSpPr/>
          <p:nvPr/>
        </p:nvSpPr>
        <p:spPr>
          <a:xfrm>
            <a:off x="3472249" y="5684242"/>
            <a:ext cx="720437" cy="318655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F3B7B9-C7A9-FC41-900B-03FB3FE4806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832467" y="5116206"/>
            <a:ext cx="1293612" cy="568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D6032-6A5B-4945-869A-8D08EA6A19CD}"/>
              </a:ext>
            </a:extLst>
          </p:cNvPr>
          <p:cNvSpPr/>
          <p:nvPr/>
        </p:nvSpPr>
        <p:spPr>
          <a:xfrm>
            <a:off x="4765860" y="4797551"/>
            <a:ext cx="720437" cy="318655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2D733-B23D-B94F-82FF-0F9F6101A4FC}"/>
              </a:ext>
            </a:extLst>
          </p:cNvPr>
          <p:cNvSpPr/>
          <p:nvPr/>
        </p:nvSpPr>
        <p:spPr>
          <a:xfrm>
            <a:off x="4782118" y="5684242"/>
            <a:ext cx="720437" cy="318655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2249F-765D-1E44-B016-D2E79F75BEB9}"/>
              </a:ext>
            </a:extLst>
          </p:cNvPr>
          <p:cNvCxnSpPr/>
          <p:nvPr/>
        </p:nvCxnSpPr>
        <p:spPr>
          <a:xfrm flipV="1">
            <a:off x="5124752" y="5109908"/>
            <a:ext cx="0" cy="5743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717131F-C7CB-DB40-9620-30ECE7179203}"/>
              </a:ext>
            </a:extLst>
          </p:cNvPr>
          <p:cNvSpPr/>
          <p:nvPr/>
        </p:nvSpPr>
        <p:spPr>
          <a:xfrm>
            <a:off x="6082940" y="4791253"/>
            <a:ext cx="720437" cy="318655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A28BDF-2EC9-784F-9D26-00C81C6B4FEB}"/>
              </a:ext>
            </a:extLst>
          </p:cNvPr>
          <p:cNvSpPr/>
          <p:nvPr/>
        </p:nvSpPr>
        <p:spPr>
          <a:xfrm>
            <a:off x="6099198" y="5677944"/>
            <a:ext cx="720437" cy="318655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A36C70-5CA8-8048-8836-8133455B631A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5126079" y="5116206"/>
            <a:ext cx="1333338" cy="561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1D7A39C-0B43-EC4A-B84D-02B7E369ADD4}"/>
              </a:ext>
            </a:extLst>
          </p:cNvPr>
          <p:cNvSpPr/>
          <p:nvPr/>
        </p:nvSpPr>
        <p:spPr>
          <a:xfrm>
            <a:off x="8695512" y="4797551"/>
            <a:ext cx="720437" cy="318655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7C52FA-6093-304C-BAAD-007F92CD872F}"/>
              </a:ext>
            </a:extLst>
          </p:cNvPr>
          <p:cNvSpPr/>
          <p:nvPr/>
        </p:nvSpPr>
        <p:spPr>
          <a:xfrm>
            <a:off x="8711770" y="5684242"/>
            <a:ext cx="720437" cy="318655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0AD0B5-427E-9F47-A7C7-E6E6E91B5DB1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5126079" y="5116206"/>
            <a:ext cx="3945910" cy="568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0BAC34-A3E3-AA4D-AABD-5A59F71DD8BC}"/>
                  </a:ext>
                </a:extLst>
              </p:cNvPr>
              <p:cNvSpPr txBox="1"/>
              <p:nvPr/>
            </p:nvSpPr>
            <p:spPr>
              <a:xfrm>
                <a:off x="3659179" y="4382544"/>
                <a:ext cx="3140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0BAC34-A3E3-AA4D-AABD-5A59F71DD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179" y="4382544"/>
                <a:ext cx="314060" cy="307777"/>
              </a:xfrm>
              <a:prstGeom prst="rect">
                <a:avLst/>
              </a:prstGeom>
              <a:blipFill>
                <a:blip r:embed="rId5"/>
                <a:stretch>
                  <a:fillRect l="-20000" r="-8000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DE44EE-137A-2940-9E18-6D238BFD0D20}"/>
                  </a:ext>
                </a:extLst>
              </p:cNvPr>
              <p:cNvSpPr txBox="1"/>
              <p:nvPr/>
            </p:nvSpPr>
            <p:spPr>
              <a:xfrm>
                <a:off x="4985306" y="4382544"/>
                <a:ext cx="3200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DE44EE-137A-2940-9E18-6D238BFD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306" y="4382544"/>
                <a:ext cx="320024" cy="307777"/>
              </a:xfrm>
              <a:prstGeom prst="rect">
                <a:avLst/>
              </a:prstGeom>
              <a:blipFill>
                <a:blip r:embed="rId6"/>
                <a:stretch>
                  <a:fillRect l="-19231" r="-7692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765BE3-A4A4-8144-BFC0-EF22C653C244}"/>
                  </a:ext>
                </a:extLst>
              </p:cNvPr>
              <p:cNvSpPr txBox="1"/>
              <p:nvPr/>
            </p:nvSpPr>
            <p:spPr>
              <a:xfrm>
                <a:off x="6286128" y="4382544"/>
                <a:ext cx="3200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765BE3-A4A4-8144-BFC0-EF22C653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128" y="4382544"/>
                <a:ext cx="320024" cy="307777"/>
              </a:xfrm>
              <a:prstGeom prst="rect">
                <a:avLst/>
              </a:prstGeom>
              <a:blipFill>
                <a:blip r:embed="rId7"/>
                <a:stretch>
                  <a:fillRect l="-14815" r="-3704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6A082E-3B24-D849-9B2B-24EB06B22A5C}"/>
                  </a:ext>
                </a:extLst>
              </p:cNvPr>
              <p:cNvSpPr txBox="1"/>
              <p:nvPr/>
            </p:nvSpPr>
            <p:spPr>
              <a:xfrm>
                <a:off x="8887772" y="4381825"/>
                <a:ext cx="3280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6A082E-3B24-D849-9B2B-24EB06B22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72" y="4381825"/>
                <a:ext cx="328039" cy="307777"/>
              </a:xfrm>
              <a:prstGeom prst="rect">
                <a:avLst/>
              </a:prstGeom>
              <a:blipFill>
                <a:blip r:embed="rId8"/>
                <a:stretch>
                  <a:fillRect l="-14815" r="-3704"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787EC6-F96B-3143-BDE4-CD794627239B}"/>
                  </a:ext>
                </a:extLst>
              </p:cNvPr>
              <p:cNvSpPr txBox="1"/>
              <p:nvPr/>
            </p:nvSpPr>
            <p:spPr>
              <a:xfrm>
                <a:off x="3709352" y="6044827"/>
                <a:ext cx="3051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787EC6-F96B-3143-BDE4-CD7946272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52" y="6044827"/>
                <a:ext cx="305148" cy="307777"/>
              </a:xfrm>
              <a:prstGeom prst="rect">
                <a:avLst/>
              </a:prstGeom>
              <a:blipFill>
                <a:blip r:embed="rId9"/>
                <a:stretch>
                  <a:fillRect l="-11538" r="-3846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71396C-EB6E-6945-AFE0-8A6408DD0090}"/>
                  </a:ext>
                </a:extLst>
              </p:cNvPr>
              <p:cNvSpPr txBox="1"/>
              <p:nvPr/>
            </p:nvSpPr>
            <p:spPr>
              <a:xfrm>
                <a:off x="5035479" y="6044827"/>
                <a:ext cx="3111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71396C-EB6E-6945-AFE0-8A6408DD0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79" y="6044827"/>
                <a:ext cx="311111" cy="307777"/>
              </a:xfrm>
              <a:prstGeom prst="rect">
                <a:avLst/>
              </a:prstGeom>
              <a:blipFill>
                <a:blip r:embed="rId10"/>
                <a:stretch>
                  <a:fillRect l="-12000" r="-8000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FDCB3A-58C5-6E4E-9767-200D7F007682}"/>
                  </a:ext>
                </a:extLst>
              </p:cNvPr>
              <p:cNvSpPr txBox="1"/>
              <p:nvPr/>
            </p:nvSpPr>
            <p:spPr>
              <a:xfrm>
                <a:off x="6336301" y="6044827"/>
                <a:ext cx="3111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FDCB3A-58C5-6E4E-9767-200D7F007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301" y="6044827"/>
                <a:ext cx="311111" cy="307777"/>
              </a:xfrm>
              <a:prstGeom prst="rect">
                <a:avLst/>
              </a:prstGeom>
              <a:blipFill>
                <a:blip r:embed="rId11"/>
                <a:stretch>
                  <a:fillRect l="-11538" r="-769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58FF46-C953-AC48-8699-1DAB69841DF5}"/>
                  </a:ext>
                </a:extLst>
              </p:cNvPr>
              <p:cNvSpPr txBox="1"/>
              <p:nvPr/>
            </p:nvSpPr>
            <p:spPr>
              <a:xfrm>
                <a:off x="8937945" y="6044108"/>
                <a:ext cx="3271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58FF46-C953-AC48-8699-1DAB6984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945" y="6044108"/>
                <a:ext cx="327141" cy="307777"/>
              </a:xfrm>
              <a:prstGeom prst="rect">
                <a:avLst/>
              </a:prstGeom>
              <a:blipFill>
                <a:blip r:embed="rId12"/>
                <a:stretch>
                  <a:fillRect l="-11111"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DE37D7-3895-3743-808E-75E03DA255F1}"/>
                  </a:ext>
                </a:extLst>
              </p:cNvPr>
              <p:cNvSpPr txBox="1"/>
              <p:nvPr/>
            </p:nvSpPr>
            <p:spPr>
              <a:xfrm>
                <a:off x="7398683" y="4803849"/>
                <a:ext cx="537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DE37D7-3895-3743-808E-75E03DA25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83" y="4803849"/>
                <a:ext cx="537006" cy="276999"/>
              </a:xfrm>
              <a:prstGeom prst="rect">
                <a:avLst/>
              </a:prstGeom>
              <a:blipFill>
                <a:blip r:embed="rId13"/>
                <a:stretch>
                  <a:fillRect l="-2326" t="-9091" r="-2326" b="-409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544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A98BFD-984B-7845-8211-A15CBEF27A22}"/>
                  </a:ext>
                </a:extLst>
              </p:cNvPr>
              <p:cNvSpPr txBox="1"/>
              <p:nvPr/>
            </p:nvSpPr>
            <p:spPr>
              <a:xfrm>
                <a:off x="586109" y="812671"/>
                <a:ext cx="11140836" cy="3006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Position Encoding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Motivation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Palatino" pitchFamily="2" charset="77"/>
                    <a:ea typeface="Palatino" pitchFamily="2" charset="77"/>
                  </a:rPr>
                  <a:t>To address the issue of missing positional information in sequence modeling.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 particular, we can manually define an embedding vector for each position index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for all integer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value positions</a:t>
                </a:r>
                <a:endParaRPr lang="en-US" altLang="zh-CN" sz="2400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A98BFD-984B-7845-8211-A15CBEF27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09" y="812671"/>
                <a:ext cx="11140836" cy="3006785"/>
              </a:xfrm>
              <a:prstGeom prst="rect">
                <a:avLst/>
              </a:prstGeom>
              <a:blipFill>
                <a:blip r:embed="rId5"/>
                <a:stretch>
                  <a:fillRect l="-821" b="-2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217EA84-3A03-5F42-9DF0-C456A05C6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607" y="3779573"/>
            <a:ext cx="4390477" cy="1086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45B9D-89B8-0344-9394-93EDF81FC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0" y="3779573"/>
            <a:ext cx="18542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E47340-2587-E640-8345-1B932311BB50}"/>
              </a:ext>
            </a:extLst>
          </p:cNvPr>
          <p:cNvSpPr txBox="1"/>
          <p:nvPr/>
        </p:nvSpPr>
        <p:spPr>
          <a:xfrm>
            <a:off x="7049771" y="3955140"/>
            <a:ext cx="125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F3C5E-2BCB-CD48-910B-0E49815F9AE5}"/>
              </a:ext>
            </a:extLst>
          </p:cNvPr>
          <p:cNvSpPr txBox="1"/>
          <p:nvPr/>
        </p:nvSpPr>
        <p:spPr>
          <a:xfrm>
            <a:off x="586109" y="4856905"/>
            <a:ext cx="10518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and then extend the input token representation in the first SAN layer by</a:t>
            </a:r>
          </a:p>
        </p:txBody>
      </p:sp>
      <p:pic>
        <p:nvPicPr>
          <p:cNvPr id="8" name="Picture 7" descr="\documentclass{article}&#10;\usepackage{amsmath}&#10;\pagestyle{empty}&#10;\begin{document}&#10;&#10;$\mathbf{H}_{1: n}=\operatorname{attention}\left(\mathbf{\hat{X}}_{1: n}, \mathbf{\hat{X}}_{1: n}, \mathbf{\hat{X}}_{1: n}\right)$&#10;&#10;&#10;\end{document}" title="IguanaTex Bitmap Display">
            <a:extLst>
              <a:ext uri="{FF2B5EF4-FFF2-40B4-BE49-F238E27FC236}">
                <a16:creationId xmlns:a16="http://schemas.microsoft.com/office/drawing/2014/main" id="{DB3E38ED-0122-8A42-B230-E0B88569F5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27" y="5961540"/>
            <a:ext cx="3937000" cy="457200"/>
          </a:xfrm>
          <a:prstGeom prst="rect">
            <a:avLst/>
          </a:prstGeom>
        </p:spPr>
      </p:pic>
      <p:sp>
        <p:nvSpPr>
          <p:cNvPr id="13" name="矩形 2">
            <a:extLst>
              <a:ext uri="{FF2B5EF4-FFF2-40B4-BE49-F238E27FC236}">
                <a16:creationId xmlns:a16="http://schemas.microsoft.com/office/drawing/2014/main" id="{01C0D5A4-176F-9B45-B81D-6CE9B535C6EC}"/>
              </a:ext>
            </a:extLst>
          </p:cNvPr>
          <p:cNvSpPr/>
          <p:nvPr/>
        </p:nvSpPr>
        <p:spPr>
          <a:xfrm>
            <a:off x="340450" y="223315"/>
            <a:ext cx="6686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Self-Attention-Network (SAN)</a:t>
            </a:r>
          </a:p>
        </p:txBody>
      </p:sp>
      <p:pic>
        <p:nvPicPr>
          <p:cNvPr id="10" name="Picture 9" descr="\documentclass{article}&#10;\usepackage{amsmath}&#10;\pagestyle{empty}&#10;\begin{document}&#10;&#10;$\hat{\mathbf{x}}_{i}=\mathbf{x}_{i}+\hat{\mathbf{p}}_{i}.$&#10;&#10;&#10;\end{document}" title="IguanaTex Bitmap Display">
            <a:extLst>
              <a:ext uri="{FF2B5EF4-FFF2-40B4-BE49-F238E27FC236}">
                <a16:creationId xmlns:a16="http://schemas.microsoft.com/office/drawing/2014/main" id="{4EBC1213-6B04-004A-8049-A695066F40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48" y="5436465"/>
            <a:ext cx="1663387" cy="2673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369252-42EE-404A-BA5C-3A16BF2CA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2182" y="4075747"/>
            <a:ext cx="723810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351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FBD7B-2595-CF44-B62A-6A05CEDC5DB1}"/>
              </a:ext>
            </a:extLst>
          </p:cNvPr>
          <p:cNvSpPr txBox="1"/>
          <p:nvPr/>
        </p:nvSpPr>
        <p:spPr>
          <a:xfrm>
            <a:off x="586109" y="752688"/>
            <a:ext cx="11366405" cy="3851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QKV projection</a:t>
            </a:r>
          </a:p>
          <a:p>
            <a:pPr>
              <a:lnSpc>
                <a:spcPct val="150000"/>
              </a:lnSpc>
              <a:spcAft>
                <a:spcPts val="600"/>
              </a:spcAft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Motivation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200" b="1" dirty="0">
                <a:latin typeface="Palatino" pitchFamily="2" charset="77"/>
                <a:ea typeface="Palatino" pitchFamily="2" charset="77"/>
              </a:rPr>
              <a:t>Increase weight flexibility</a:t>
            </a:r>
            <a:r>
              <a:rPr lang="en-US" sz="2200" dirty="0">
                <a:latin typeface="Palatino" pitchFamily="2" charset="77"/>
                <a:ea typeface="Palatino" pitchFamily="2" charset="77"/>
              </a:rPr>
              <a:t>: By separating the query, key, and value representations, the model can learn more flexible weight calculation functions.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200" b="1" dirty="0">
                <a:latin typeface="Palatino" pitchFamily="2" charset="77"/>
                <a:ea typeface="Palatino" pitchFamily="2" charset="77"/>
              </a:rPr>
              <a:t>Introduce non-linearity</a:t>
            </a:r>
            <a:r>
              <a:rPr lang="en-US" sz="2200" dirty="0">
                <a:latin typeface="Palatino" pitchFamily="2" charset="77"/>
                <a:ea typeface="Palatino" pitchFamily="2" charset="77"/>
              </a:rPr>
              <a:t>: Using MLPs to project tokens into separate query, key, and value vectors allows for non-linearity between layers, improving the model's representation power.</a:t>
            </a:r>
            <a:endParaRPr lang="en-US" altLang="zh-CN" sz="22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0BBC-6612-B94F-9081-D4D71782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933" y="4133500"/>
            <a:ext cx="2017014" cy="1340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2C7A6-E30E-024C-81AE-5E12D9E3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8" y="5513147"/>
            <a:ext cx="1587333" cy="383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A5E1B-3104-4246-8F2E-AFE293C009D2}"/>
              </a:ext>
            </a:extLst>
          </p:cNvPr>
          <p:cNvSpPr txBox="1"/>
          <p:nvPr/>
        </p:nvSpPr>
        <p:spPr>
          <a:xfrm>
            <a:off x="2700521" y="5465409"/>
            <a:ext cx="85794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represent the MLP parameters in the three projection</a:t>
            </a:r>
            <a:r>
              <a:rPr lang="zh-CN" altLang="en-US" sz="22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2200" dirty="0">
                <a:latin typeface="Palatino" pitchFamily="2" charset="77"/>
                <a:ea typeface="Palatino" pitchFamily="2" charset="77"/>
              </a:rPr>
              <a:t>networks.</a:t>
            </a:r>
            <a:endParaRPr lang="en-CN" sz="22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66D33F-4C55-2F42-9937-EF1284D93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971" y="5944330"/>
            <a:ext cx="3561435" cy="467524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A22719D3-D1D9-134B-8770-883795548238}"/>
              </a:ext>
            </a:extLst>
          </p:cNvPr>
          <p:cNvSpPr/>
          <p:nvPr/>
        </p:nvSpPr>
        <p:spPr>
          <a:xfrm>
            <a:off x="340450" y="223315"/>
            <a:ext cx="6686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Self-Attention-Network (SAN)</a:t>
            </a:r>
          </a:p>
        </p:txBody>
      </p:sp>
    </p:spTree>
    <p:extLst>
      <p:ext uri="{BB962C8B-B14F-4D97-AF65-F5344CB8AC3E}">
        <p14:creationId xmlns:p14="http://schemas.microsoft.com/office/powerpoint/2010/main" val="31383477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203115" y="1526921"/>
                <a:ext cx="9653439" cy="2905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Two advantages for SANs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Allowing the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 each layer to take into consideration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 globally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time complexity of RNNs is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while the time complexity of SANs is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115" y="1526921"/>
                <a:ext cx="9653439" cy="2905347"/>
              </a:xfrm>
              <a:prstGeom prst="rect">
                <a:avLst/>
              </a:prstGeom>
              <a:blipFill>
                <a:blip r:embed="rId2"/>
                <a:stretch>
                  <a:fillRect l="-1314" b="-301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2">
            <a:extLst>
              <a:ext uri="{FF2B5EF4-FFF2-40B4-BE49-F238E27FC236}">
                <a16:creationId xmlns:a16="http://schemas.microsoft.com/office/drawing/2014/main" id="{7B565694-F0C7-0648-8816-76D27761F57A}"/>
              </a:ext>
            </a:extLst>
          </p:cNvPr>
          <p:cNvSpPr/>
          <p:nvPr/>
        </p:nvSpPr>
        <p:spPr>
          <a:xfrm>
            <a:off x="340450" y="223315"/>
            <a:ext cx="6686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Self-Attention-Network (SAN)</a:t>
            </a:r>
          </a:p>
        </p:txBody>
      </p:sp>
    </p:spTree>
    <p:extLst>
      <p:ext uri="{BB962C8B-B14F-4D97-AF65-F5344CB8AC3E}">
        <p14:creationId xmlns:p14="http://schemas.microsoft.com/office/powerpoint/2010/main" val="2461302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2755849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DB4315-7EE7-48E4-A288-02B872B82773}"/>
              </a:ext>
            </a:extLst>
          </p:cNvPr>
          <p:cNvSpPr/>
          <p:nvPr/>
        </p:nvSpPr>
        <p:spPr>
          <a:xfrm>
            <a:off x="274525" y="245356"/>
            <a:ext cx="8391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Networks Are Difficult to Train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9EC68B-50E8-43EC-93A6-3DE03C45B5FF}"/>
              </a:ext>
            </a:extLst>
          </p:cNvPr>
          <p:cNvSpPr/>
          <p:nvPr/>
        </p:nvSpPr>
        <p:spPr>
          <a:xfrm>
            <a:off x="790305" y="1938943"/>
            <a:ext cx="1081542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Train arbitrary hyper-surface shapes in a high-dimensional vector space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Gradient diminishing -- Back-propagated gradients can become negligibly small through layers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Gradient explosion – Back-propagated gradients become infinitely large causing numerical overflow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Tendency of overfitting</a:t>
            </a:r>
            <a:endParaRPr lang="zh-CN" altLang="en-US" sz="20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99747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40702464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80B55B11-9746-944B-AF73-EAC1F5C81989}"/>
              </a:ext>
            </a:extLst>
          </p:cNvPr>
          <p:cNvSpPr/>
          <p:nvPr/>
        </p:nvSpPr>
        <p:spPr>
          <a:xfrm>
            <a:off x="571500" y="216133"/>
            <a:ext cx="4815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Shortcut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E65E40F3-6B39-F64C-9CE5-7FB88C13751A}"/>
                  </a:ext>
                </a:extLst>
              </p:cNvPr>
              <p:cNvSpPr/>
              <p:nvPr/>
            </p:nvSpPr>
            <p:spPr>
              <a:xfrm>
                <a:off x="1096566" y="1179278"/>
                <a:ext cx="9315449" cy="4155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Add a direct connection between the input layer and the output layer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Input vector: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200" dirty="0">
                    <a:latin typeface="Palatino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Baseline network: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200" dirty="0">
                    <a:latin typeface="Palatino"/>
                  </a:rPr>
                  <a:t> (nonlinear transformation))</a:t>
                </a:r>
                <a:r>
                  <a:rPr lang="zh-CN" altLang="en-US" sz="2200" dirty="0">
                    <a:latin typeface="Palatino"/>
                  </a:rPr>
                  <a:t> </a:t>
                </a:r>
                <a:endParaRPr lang="en-US" altLang="zh-CN" sz="22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New network:	</a:t>
                </a:r>
                <a14:m>
                  <m:oMath xmlns:m="http://schemas.openxmlformats.org/officeDocument/2006/math">
                    <m:r>
                      <a:rPr lang="zh-CN" altLang="en-US" sz="2200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)+</m:t>
                    </m:r>
                    <m:r>
                      <a:rPr lang="zh-CN" altLang="en-US" sz="22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zh-CN" altLang="en-US" sz="2200" dirty="0">
                  <a:latin typeface="Palatino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Given a local loss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200" dirty="0">
                    <a:latin typeface="Palatino"/>
                  </a:rPr>
                  <a:t> and back-propagated gradients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𝐡</m:t>
                        </m:r>
                      </m:den>
                    </m:f>
                  </m:oMath>
                </a14:m>
                <a:r>
                  <a:rPr lang="zh-CN" altLang="en-US" sz="2200" dirty="0">
                    <a:latin typeface="Palatino"/>
                  </a:rPr>
                  <a:t> </a:t>
                </a:r>
                <a:endParaRPr lang="en-US" altLang="zh-CN" sz="22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200" dirty="0">
                    <a:latin typeface="Palatino"/>
                  </a:rPr>
                  <a:t>	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zh-CN" altLang="en-US" sz="2200" dirty="0">
                    <a:latin typeface="Palatino"/>
                  </a:rPr>
                  <a:t> </a:t>
                </a:r>
                <a:r>
                  <a:rPr lang="en-US" altLang="zh-CN" sz="2200" dirty="0">
                    <a:latin typeface="Palatino"/>
                  </a:rPr>
                  <a:t>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  <m:r>
                      <a:rPr lang="zh-CN" altLang="en-US" sz="2200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]+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𝐡</m:t>
                        </m:r>
                      </m:den>
                    </m:f>
                  </m:oMath>
                </a14:m>
                <a:r>
                  <a:rPr lang="en-US" altLang="zh-CN" sz="2200" dirty="0">
                    <a:latin typeface="Palatino"/>
                  </a:rPr>
                  <a:t> to prevent failure of training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Effective for training very deep neural networks</a:t>
                </a:r>
                <a:endParaRPr lang="zh-CN" altLang="en-US" sz="22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E65E40F3-6B39-F64C-9CE5-7FB88C137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66" y="1179278"/>
                <a:ext cx="9315449" cy="4155625"/>
              </a:xfrm>
              <a:prstGeom prst="rect">
                <a:avLst/>
              </a:prstGeom>
              <a:blipFill>
                <a:blip r:embed="rId2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205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79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7C60AAC0-8761-0B44-BAEC-3D1FCEF12F0D}"/>
              </a:ext>
            </a:extLst>
          </p:cNvPr>
          <p:cNvSpPr/>
          <p:nvPr/>
        </p:nvSpPr>
        <p:spPr>
          <a:xfrm>
            <a:off x="614363" y="209028"/>
            <a:ext cx="6709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Layer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83336514-95B1-9A4B-BC79-74E42DA05464}"/>
                  </a:ext>
                </a:extLst>
              </p:cNvPr>
              <p:cNvSpPr/>
              <p:nvPr/>
            </p:nvSpPr>
            <p:spPr>
              <a:xfrm>
                <a:off x="1050130" y="978698"/>
                <a:ext cx="10447735" cy="5229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</a:rPr>
                  <a:t>Internal covariate shift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Slightly changing one parameter of a layer can greatly affect the distribution of the node values in the subsequent layers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</a:rPr>
                  <a:t>Layer normalization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Calculates the mean and variance statistics over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for defining a mapping function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𝐿𝑎𝑦𝑒𝑟𝑁𝑜𝑟𝑚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Palatino"/>
                  </a:rPr>
                  <a:t>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]−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nary>
                      </m:e>
                    </m:rad>
                  </m:oMath>
                </a14:m>
                <a:r>
                  <a:rPr lang="zh-CN" altLang="en-US" sz="24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 err="1">
                    <a:latin typeface="Palatino"/>
                  </a:rPr>
                  <a:t>LayerNorm</a:t>
                </a:r>
                <a:r>
                  <a:rPr lang="en-US" altLang="zh-CN" sz="2400" dirty="0">
                    <a:latin typeface="Palatino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⊗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𝛂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83336514-95B1-9A4B-BC79-74E42DA05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0" y="978698"/>
                <a:ext cx="10447735" cy="5229893"/>
              </a:xfrm>
              <a:prstGeom prst="rect">
                <a:avLst/>
              </a:prstGeom>
              <a:blipFill>
                <a:blip r:embed="rId2"/>
                <a:stretch>
                  <a:fillRect l="-850" b="-41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023DE0-0EEC-0E44-AFFD-5A6E92C42E7D}"/>
                  </a:ext>
                </a:extLst>
              </p:cNvPr>
              <p:cNvSpPr txBox="1"/>
              <p:nvPr/>
            </p:nvSpPr>
            <p:spPr>
              <a:xfrm>
                <a:off x="6096000" y="5648469"/>
                <a:ext cx="28747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: </a:t>
                </a:r>
                <a:r>
                  <a:rPr lang="en-US" altLang="zh-CN" sz="2400" i="1" dirty="0">
                    <a:latin typeface="Palatino"/>
                  </a:rPr>
                  <a:t>gains</a:t>
                </a:r>
                <a:r>
                  <a:rPr lang="en-US" altLang="zh-CN" sz="2400" dirty="0">
                    <a:latin typeface="Palatino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: </a:t>
                </a:r>
                <a:r>
                  <a:rPr lang="en-US" altLang="zh-CN" sz="2400" i="1" dirty="0">
                    <a:latin typeface="Palatino"/>
                  </a:rPr>
                  <a:t>biases</a:t>
                </a:r>
                <a:r>
                  <a:rPr lang="en-US" altLang="zh-CN" sz="2400" dirty="0">
                    <a:latin typeface="Palatino"/>
                  </a:rPr>
                  <a:t>)</a:t>
                </a:r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023DE0-0EEC-0E44-AFFD-5A6E92C42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48469"/>
                <a:ext cx="2874723" cy="461665"/>
              </a:xfrm>
              <a:prstGeom prst="rect">
                <a:avLst/>
              </a:prstGeom>
              <a:blipFill>
                <a:blip r:embed="rId3"/>
                <a:stretch>
                  <a:fillRect l="-3524" t="-10811" b="-324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00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54AC10F0-3427-4F4E-A57A-EB4B49FAF0DF}"/>
              </a:ext>
            </a:extLst>
          </p:cNvPr>
          <p:cNvSpPr/>
          <p:nvPr/>
        </p:nvSpPr>
        <p:spPr>
          <a:xfrm>
            <a:off x="567928" y="189103"/>
            <a:ext cx="6748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98EDA599-E04A-0343-AB39-7E3DC59D4B1E}"/>
                  </a:ext>
                </a:extLst>
              </p:cNvPr>
              <p:cNvSpPr/>
              <p:nvPr/>
            </p:nvSpPr>
            <p:spPr>
              <a:xfrm>
                <a:off x="567928" y="1059108"/>
                <a:ext cx="11089434" cy="5073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Lookup embedding layer 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One-hot column vector, distributional vector, PMI vector: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Word embedding matrix (embedding lookup table):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×|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zh-CN" altLang="en-US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 embedding vector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can be defined by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𝐖𝐱</m:t>
                      </m:r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Why embedding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For neural network,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𝑒𝑚𝑏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can be low-dimensional (500-2000)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Word embedding values can be pre-trained over large raw texts.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No need to manually represent a text.</a:t>
                </a:r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98EDA599-E04A-0343-AB39-7E3DC59D4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28" y="1059108"/>
                <a:ext cx="11089434" cy="5073568"/>
              </a:xfrm>
              <a:prstGeom prst="rect">
                <a:avLst/>
              </a:prstGeom>
              <a:blipFill>
                <a:blip r:embed="rId2"/>
                <a:stretch>
                  <a:fillRect l="-686" b="-1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153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6BA115F6-672E-0D44-A366-103D2AABF636}"/>
              </a:ext>
            </a:extLst>
          </p:cNvPr>
          <p:cNvSpPr/>
          <p:nvPr/>
        </p:nvSpPr>
        <p:spPr>
          <a:xfrm>
            <a:off x="657225" y="239496"/>
            <a:ext cx="66190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B518DF09-BB92-2544-BC21-880C3793EF48}"/>
                  </a:ext>
                </a:extLst>
              </p:cNvPr>
              <p:cNvSpPr/>
              <p:nvPr/>
            </p:nvSpPr>
            <p:spPr>
              <a:xfrm>
                <a:off x="1085849" y="947383"/>
                <a:ext cx="10419159" cy="5591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300" dirty="0">
                    <a:latin typeface="Palatino"/>
                  </a:rPr>
                  <a:t>A training setting for neural networks to prevent overfitting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300" dirty="0">
                    <a:latin typeface="Palatino"/>
                  </a:rPr>
                  <a:t>Randomly set the values of nodes or node connections to zeroes with a probability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300" dirty="0">
                    <a:latin typeface="Palatino"/>
                  </a:rPr>
                  <a:t>Given a vector </a:t>
                </a:r>
                <a14:m>
                  <m:oMath xmlns:m="http://schemas.openxmlformats.org/officeDocument/2006/math">
                    <m:r>
                      <a:rPr lang="zh-CN" altLang="en-US" sz="23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zh-CN" altLang="en-US" sz="23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3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3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2300" dirty="0">
                    <a:latin typeface="Palatino"/>
                  </a:rPr>
                  <a:t> and a dropout probability </a:t>
                </a:r>
                <a14:m>
                  <m:oMath xmlns:m="http://schemas.openxmlformats.org/officeDocument/2006/math"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300" dirty="0">
                    <a:latin typeface="Palatino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2300">
                            <a:latin typeface="Palatino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zh-CN" altLang="en-US" sz="2300">
                            <a:latin typeface="Cambria Math" panose="02040503050406030204" pitchFamily="18" charset="0"/>
                          </a:rPr>
                          <m:t>ROPOUT</m:t>
                        </m:r>
                        <m:r>
                          <a:rPr lang="zh-CN" altLang="en-US" sz="2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3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23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3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2300" dirty="0">
                    <a:latin typeface="Palatino"/>
                  </a:rPr>
                  <a:t> is defined as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300" b="1" dirty="0"/>
                  <a:t>	</a:t>
                </a:r>
                <a14:m>
                  <m:oMath xmlns:m="http://schemas.openxmlformats.org/officeDocument/2006/math">
                    <m:r>
                      <a:rPr lang="zh-CN" altLang="en-US" sz="2300" b="1">
                        <a:latin typeface="Cambria Math" panose="02040503050406030204" pitchFamily="18" charset="0"/>
                      </a:rPr>
                      <m:t>𝐦</m:t>
                    </m:r>
                    <m:r>
                      <a:rPr lang="zh-CN" altLang="en-US" sz="2300">
                        <a:latin typeface="Cambria Math" panose="02040503050406030204" pitchFamily="18" charset="0"/>
                      </a:rPr>
                      <m:t>~</m:t>
                    </m:r>
                    <m:r>
                      <a:rPr lang="zh-CN" altLang="en-US" sz="2300" i="1"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lang="zh-CN" altLang="en-US" sz="23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3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3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300" i="1">
                        <a:latin typeface="Palatino"/>
                      </a:rPr>
                      <m:t>   </m:t>
                    </m:r>
                  </m:oMath>
                </a14:m>
                <a:r>
                  <a:rPr lang="en-US" altLang="zh-CN" sz="2300" dirty="0">
                    <a:latin typeface="Palatino"/>
                  </a:rPr>
                  <a:t>(sample from Bernoulli distribution) </a:t>
                </a:r>
                <a:endParaRPr lang="zh-CN" altLang="en-US" sz="23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300" b="1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3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3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r>
                      <a:rPr lang="zh-CN" altLang="en-US" sz="23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300" b="1">
                            <a:latin typeface="Cambria Math" panose="02040503050406030204" pitchFamily="18" charset="0"/>
                          </a:rPr>
                          <m:t>𝐦</m:t>
                        </m:r>
                      </m:num>
                      <m:den>
                        <m:r>
                          <a:rPr lang="zh-CN" altLang="en-US" sz="23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3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300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zh-CN" altLang="en-US" sz="23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3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300">
                        <a:latin typeface="Cambria Math" panose="02040503050406030204" pitchFamily="18" charset="0"/>
                      </a:rPr>
                      <m:t>DROPOUT</m:t>
                    </m:r>
                    <m:r>
                      <a:rPr lang="zh-CN" altLang="en-US" sz="23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3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zh-CN" altLang="en-US" sz="23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3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30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3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zh-CN" altLang="en-US" sz="2300">
                        <a:latin typeface="Cambria Math" panose="02040503050406030204" pitchFamily="18" charset="0"/>
                      </a:rPr>
                      <m:t>⊗</m:t>
                    </m:r>
                    <m:r>
                      <a:rPr lang="zh-CN" altLang="en-US" sz="23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zh-CN" altLang="en-US" sz="23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300" dirty="0">
                    <a:latin typeface="Palatino"/>
                  </a:rPr>
                  <a:t>	Dropout mask: </a:t>
                </a:r>
                <a14:m>
                  <m:oMath xmlns:m="http://schemas.openxmlformats.org/officeDocument/2006/math">
                    <m:r>
                      <a:rPr lang="zh-CN" altLang="en-US" sz="23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altLang="zh-CN" sz="23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300" dirty="0">
                    <a:latin typeface="Palatino"/>
                  </a:rPr>
                  <a:t>	Scaled mask: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3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3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</m:oMath>
                </a14:m>
                <a:endParaRPr lang="zh-CN" altLang="en-US" sz="23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B518DF09-BB92-2544-BC21-880C3793E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49" y="947383"/>
                <a:ext cx="10419159" cy="5591531"/>
              </a:xfrm>
              <a:prstGeom prst="rect">
                <a:avLst/>
              </a:prstGeom>
              <a:blipFill>
                <a:blip r:embed="rId2"/>
                <a:stretch>
                  <a:fillRect l="-853" b="-15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179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81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255280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A04D8ACC-2392-E54C-BB74-D5189CBEFB89}"/>
              </a:ext>
            </a:extLst>
          </p:cNvPr>
          <p:cNvSpPr/>
          <p:nvPr/>
        </p:nvSpPr>
        <p:spPr>
          <a:xfrm>
            <a:off x="667951" y="166982"/>
            <a:ext cx="6969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9161323C-DF76-EA4D-9686-4F7302AD4948}"/>
                  </a:ext>
                </a:extLst>
              </p:cNvPr>
              <p:cNvSpPr/>
              <p:nvPr/>
            </p:nvSpPr>
            <p:spPr>
              <a:xfrm>
                <a:off x="542925" y="1081203"/>
                <a:ext cx="11207115" cy="371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 general updating rules of the time step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for SGD are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𝛩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dirty="0"/>
                  <a:t>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	Model parameter: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          Loss function: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  			Learning rate: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9161323C-DF76-EA4D-9686-4F7302AD4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81203"/>
                <a:ext cx="11207115" cy="3710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091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A04D8ACC-2392-E54C-BB74-D5189CBEFB89}"/>
              </a:ext>
            </a:extLst>
          </p:cNvPr>
          <p:cNvSpPr/>
          <p:nvPr/>
        </p:nvSpPr>
        <p:spPr>
          <a:xfrm>
            <a:off x="667951" y="166982"/>
            <a:ext cx="6969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9161323C-DF76-EA4D-9686-4F7302AD4948}"/>
                  </a:ext>
                </a:extLst>
              </p:cNvPr>
              <p:cNvSpPr/>
              <p:nvPr/>
            </p:nvSpPr>
            <p:spPr>
              <a:xfrm>
                <a:off x="542925" y="1081203"/>
                <a:ext cx="10604897" cy="2653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 general updating rules of the time step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for SGD are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𝛩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dirty="0"/>
                  <a:t>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	Model parameter: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          Loss function: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dirty="0">
                        <a:latin typeface="Palatino"/>
                      </a:rPr>
                      <m:t>  		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Palatino"/>
                      </a:rPr>
                      <m:t>Learning</m:t>
                    </m:r>
                    <m:r>
                      <m:rPr>
                        <m:nor/>
                      </m:rPr>
                      <a:rPr lang="en-US" altLang="zh-CN" sz="2400" dirty="0">
                        <a:latin typeface="Palatino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Palatino"/>
                      </a:rPr>
                      <m:t>rate</m:t>
                    </m:r>
                    <m:r>
                      <m:rPr>
                        <m:nor/>
                      </m:rPr>
                      <a:rPr lang="en-US" altLang="zh-CN" sz="2400" dirty="0">
                        <a:latin typeface="Palatino"/>
                      </a:rPr>
                      <m:t>: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9161323C-DF76-EA4D-9686-4F7302AD4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81203"/>
                <a:ext cx="10604897" cy="2653932"/>
              </a:xfrm>
              <a:prstGeom prst="rect">
                <a:avLst/>
              </a:prstGeom>
              <a:blipFill>
                <a:blip r:embed="rId2"/>
                <a:stretch>
                  <a:fillRect b="-37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CD3B35-63A1-0643-82AA-C45E3A6B4A09}"/>
              </a:ext>
            </a:extLst>
          </p:cNvPr>
          <p:cNvSpPr txBox="1"/>
          <p:nvPr/>
        </p:nvSpPr>
        <p:spPr>
          <a:xfrm>
            <a:off x="181627" y="3765053"/>
            <a:ext cx="968888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gradient clipping</a:t>
            </a:r>
          </a:p>
          <a:p>
            <a:pPr lvl="3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</a:rPr>
              <a:t>Prevent gradient being too large by consulting hard threshold values</a:t>
            </a:r>
          </a:p>
        </p:txBody>
      </p:sp>
    </p:spTree>
    <p:extLst>
      <p:ext uri="{BB962C8B-B14F-4D97-AF65-F5344CB8AC3E}">
        <p14:creationId xmlns:p14="http://schemas.microsoft.com/office/powerpoint/2010/main" val="31128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84</a:t>
            </a:fld>
            <a:endParaRPr lang="zh-CN" altLang="en-US" dirty="0"/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id="{0A8F20D3-EA48-B344-930C-D818EDA005F0}"/>
              </a:ext>
            </a:extLst>
          </p:cNvPr>
          <p:cNvSpPr/>
          <p:nvPr/>
        </p:nvSpPr>
        <p:spPr>
          <a:xfrm>
            <a:off x="468972" y="3819075"/>
            <a:ext cx="1091922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Different forms 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step decay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exponential decay</a:t>
            </a: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DD6907FE-4F38-3546-A21B-4D3A16599205}"/>
              </a:ext>
            </a:extLst>
          </p:cNvPr>
          <p:cNvSpPr/>
          <p:nvPr/>
        </p:nvSpPr>
        <p:spPr>
          <a:xfrm>
            <a:off x="468972" y="262890"/>
            <a:ext cx="7414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Learning Rate Decay</a:t>
            </a:r>
          </a:p>
        </p:txBody>
      </p:sp>
      <p:grpSp>
        <p:nvGrpSpPr>
          <p:cNvPr id="5" name="组合 25">
            <a:extLst>
              <a:ext uri="{FF2B5EF4-FFF2-40B4-BE49-F238E27FC236}">
                <a16:creationId xmlns:a16="http://schemas.microsoft.com/office/drawing/2014/main" id="{26B51058-40C7-8440-A98E-2969BC462C67}"/>
              </a:ext>
            </a:extLst>
          </p:cNvPr>
          <p:cNvGrpSpPr/>
          <p:nvPr/>
        </p:nvGrpSpPr>
        <p:grpSpPr>
          <a:xfrm>
            <a:off x="5312158" y="4207500"/>
            <a:ext cx="1783794" cy="1113234"/>
            <a:chOff x="5462470" y="2111931"/>
            <a:chExt cx="1783794" cy="1113234"/>
          </a:xfrm>
        </p:grpSpPr>
        <p:sp>
          <p:nvSpPr>
            <p:cNvPr id="6" name="矩形 2">
              <a:extLst>
                <a:ext uri="{FF2B5EF4-FFF2-40B4-BE49-F238E27FC236}">
                  <a16:creationId xmlns:a16="http://schemas.microsoft.com/office/drawing/2014/main" id="{247FAB22-17C0-394E-8D61-98E6EFB8361C}"/>
                </a:ext>
              </a:extLst>
            </p:cNvPr>
            <p:cNvSpPr/>
            <p:nvPr/>
          </p:nvSpPr>
          <p:spPr>
            <a:xfrm>
              <a:off x="5462470" y="2111931"/>
              <a:ext cx="1783794" cy="111323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7">
              <a:extLst>
                <a:ext uri="{FF2B5EF4-FFF2-40B4-BE49-F238E27FC236}">
                  <a16:creationId xmlns:a16="http://schemas.microsoft.com/office/drawing/2014/main" id="{60AB1CDF-07FE-C642-AB6E-FE74C1212835}"/>
                </a:ext>
              </a:extLst>
            </p:cNvPr>
            <p:cNvCxnSpPr>
              <a:cxnSpLocks/>
            </p:cNvCxnSpPr>
            <p:nvPr/>
          </p:nvCxnSpPr>
          <p:spPr>
            <a:xfrm>
              <a:off x="5564981" y="2361009"/>
              <a:ext cx="32375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8">
              <a:extLst>
                <a:ext uri="{FF2B5EF4-FFF2-40B4-BE49-F238E27FC236}">
                  <a16:creationId xmlns:a16="http://schemas.microsoft.com/office/drawing/2014/main" id="{AEC13830-9511-A646-9747-FFBD4B0FB1D8}"/>
                </a:ext>
              </a:extLst>
            </p:cNvPr>
            <p:cNvCxnSpPr>
              <a:cxnSpLocks/>
            </p:cNvCxnSpPr>
            <p:nvPr/>
          </p:nvCxnSpPr>
          <p:spPr>
            <a:xfrm>
              <a:off x="5888736" y="2558446"/>
              <a:ext cx="5025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9">
              <a:extLst>
                <a:ext uri="{FF2B5EF4-FFF2-40B4-BE49-F238E27FC236}">
                  <a16:creationId xmlns:a16="http://schemas.microsoft.com/office/drawing/2014/main" id="{2215B203-15A4-D046-8454-8C6CB4262FA9}"/>
                </a:ext>
              </a:extLst>
            </p:cNvPr>
            <p:cNvCxnSpPr>
              <a:cxnSpLocks/>
            </p:cNvCxnSpPr>
            <p:nvPr/>
          </p:nvCxnSpPr>
          <p:spPr>
            <a:xfrm>
              <a:off x="6388798" y="2848928"/>
              <a:ext cx="35204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0">
              <a:extLst>
                <a:ext uri="{FF2B5EF4-FFF2-40B4-BE49-F238E27FC236}">
                  <a16:creationId xmlns:a16="http://schemas.microsoft.com/office/drawing/2014/main" id="{6A1FED31-563C-D947-B61F-BCFEF20C40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0843" y="3046365"/>
              <a:ext cx="3492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7">
              <a:extLst>
                <a:ext uri="{FF2B5EF4-FFF2-40B4-BE49-F238E27FC236}">
                  <a16:creationId xmlns:a16="http://schemas.microsoft.com/office/drawing/2014/main" id="{F2AB76A3-B3B8-7747-8025-6B5D9E0DDE61}"/>
                </a:ext>
              </a:extLst>
            </p:cNvPr>
            <p:cNvCxnSpPr/>
            <p:nvPr/>
          </p:nvCxnSpPr>
          <p:spPr>
            <a:xfrm>
              <a:off x="5888736" y="2361009"/>
              <a:ext cx="0" cy="1974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8">
              <a:extLst>
                <a:ext uri="{FF2B5EF4-FFF2-40B4-BE49-F238E27FC236}">
                  <a16:creationId xmlns:a16="http://schemas.microsoft.com/office/drawing/2014/main" id="{3029CD43-618B-8D40-9914-FBFB6237F7AB}"/>
                </a:ext>
              </a:extLst>
            </p:cNvPr>
            <p:cNvCxnSpPr>
              <a:cxnSpLocks/>
            </p:cNvCxnSpPr>
            <p:nvPr/>
          </p:nvCxnSpPr>
          <p:spPr>
            <a:xfrm>
              <a:off x="6388798" y="2558446"/>
              <a:ext cx="0" cy="2904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9">
              <a:extLst>
                <a:ext uri="{FF2B5EF4-FFF2-40B4-BE49-F238E27FC236}">
                  <a16:creationId xmlns:a16="http://schemas.microsoft.com/office/drawing/2014/main" id="{72202C6D-4591-AB4E-B5F1-4FEAAF466D86}"/>
                </a:ext>
              </a:extLst>
            </p:cNvPr>
            <p:cNvCxnSpPr/>
            <p:nvPr/>
          </p:nvCxnSpPr>
          <p:spPr>
            <a:xfrm>
              <a:off x="6740843" y="2848928"/>
              <a:ext cx="0" cy="1974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27">
            <a:extLst>
              <a:ext uri="{FF2B5EF4-FFF2-40B4-BE49-F238E27FC236}">
                <a16:creationId xmlns:a16="http://schemas.microsoft.com/office/drawing/2014/main" id="{91DEBFC6-D186-B64B-BC42-1DA89459187B}"/>
              </a:ext>
            </a:extLst>
          </p:cNvPr>
          <p:cNvSpPr/>
          <p:nvPr/>
        </p:nvSpPr>
        <p:spPr>
          <a:xfrm>
            <a:off x="7563868" y="4207500"/>
            <a:ext cx="1783794" cy="111323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35">
            <a:extLst>
              <a:ext uri="{FF2B5EF4-FFF2-40B4-BE49-F238E27FC236}">
                <a16:creationId xmlns:a16="http://schemas.microsoft.com/office/drawing/2014/main" id="{E8CAFAB4-C044-5B4A-B1C0-58607107A14D}"/>
              </a:ext>
            </a:extLst>
          </p:cNvPr>
          <p:cNvSpPr/>
          <p:nvPr/>
        </p:nvSpPr>
        <p:spPr>
          <a:xfrm rot="11448510">
            <a:off x="7809654" y="4037188"/>
            <a:ext cx="2425568" cy="1050371"/>
          </a:xfrm>
          <a:prstGeom prst="arc">
            <a:avLst>
              <a:gd name="adj1" fmla="val 15412214"/>
              <a:gd name="adj2" fmla="val 211670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6E946B-AF71-544A-8734-8304BFC2F137}"/>
                  </a:ext>
                </a:extLst>
              </p:cNvPr>
              <p:cNvSpPr txBox="1"/>
              <p:nvPr/>
            </p:nvSpPr>
            <p:spPr>
              <a:xfrm>
                <a:off x="0" y="1653565"/>
                <a:ext cx="10784910" cy="1705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 first few steps need faster adjustments, but the last few need careful adjustments.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Adjust the learning rate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at different time steps.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6E946B-AF71-544A-8734-8304BFC2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53565"/>
                <a:ext cx="10784910" cy="1705019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314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A2170CD0-5F69-1C42-A3F2-2194CDD01C52}"/>
              </a:ext>
            </a:extLst>
          </p:cNvPr>
          <p:cNvSpPr/>
          <p:nvPr/>
        </p:nvSpPr>
        <p:spPr>
          <a:xfrm>
            <a:off x="621561" y="260208"/>
            <a:ext cx="5816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 with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D34BA96-4123-4247-8D01-3EC7025958AE}"/>
                  </a:ext>
                </a:extLst>
              </p:cNvPr>
              <p:cNvSpPr/>
              <p:nvPr/>
            </p:nvSpPr>
            <p:spPr>
              <a:xfrm>
                <a:off x="581391" y="1186377"/>
                <a:ext cx="10355690" cy="4261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Reduces</a:t>
                </a:r>
                <a:r>
                  <a:rPr lang="zh-CN" altLang="en-US" sz="2400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/>
                  </a:rPr>
                  <a:t>oscillation</a:t>
                </a:r>
                <a:r>
                  <a:rPr lang="zh-CN" altLang="en-US" sz="2400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/>
                  </a:rPr>
                  <a:t>of</a:t>
                </a:r>
                <a:r>
                  <a:rPr lang="zh-CN" altLang="en-US" sz="2400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/>
                  </a:rPr>
                  <a:t>gradients.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The update rules for momentum SGD is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𝛩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Memory vector (velocity vector):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Momentum hyper-parameter (friction parameter):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0D34BA96-4123-4247-8D01-3EC702595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91" y="1186377"/>
                <a:ext cx="10355690" cy="4261231"/>
              </a:xfrm>
              <a:prstGeom prst="rect">
                <a:avLst/>
              </a:prstGeom>
              <a:blipFill>
                <a:blip r:embed="rId2"/>
                <a:stretch>
                  <a:fillRect b="-20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5629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806398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2306343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77883E-9FA7-7A45-BD80-DEC3BD839831}"/>
              </a:ext>
            </a:extLst>
          </p:cNvPr>
          <p:cNvSpPr/>
          <p:nvPr/>
        </p:nvSpPr>
        <p:spPr>
          <a:xfrm>
            <a:off x="714829" y="273051"/>
            <a:ext cx="7405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AdaGrad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8C2DA630-5742-2E45-9C49-3C64EB1F52EC}"/>
                  </a:ext>
                </a:extLst>
              </p:cNvPr>
              <p:cNvSpPr/>
              <p:nvPr/>
            </p:nvSpPr>
            <p:spPr>
              <a:xfrm>
                <a:off x="868438" y="1429188"/>
                <a:ext cx="11154229" cy="4719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AdaGrad: a learning rate decay for each parameter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Notations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b="1" dirty="0"/>
                  <a:t>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𝛩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000" dirty="0"/>
                  <a:t>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endParaRPr lang="en-US" altLang="zh-CN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>
                    <a:latin typeface="Palatino"/>
                  </a:rPr>
                  <a:t>model parameters</a:t>
                </a:r>
                <a:endParaRPr lang="zh-CN" altLang="en-US" sz="20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>
                    <a:latin typeface="Palatino"/>
                  </a:rPr>
                  <a:t>the corresponding set of gradients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: loss function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For each parameter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∈[1,…,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Palatino"/>
                  </a:rPr>
                  <a:t>, </a:t>
                </a:r>
                <a:r>
                  <a:rPr lang="en-US" altLang="zh-CN" sz="2200" dirty="0" err="1">
                    <a:latin typeface="Palatino"/>
                  </a:rPr>
                  <a:t>AdaGrad</a:t>
                </a:r>
                <a:r>
                  <a:rPr lang="en-US" altLang="zh-CN" sz="2200" dirty="0">
                    <a:latin typeface="Palatino"/>
                  </a:rPr>
                  <a:t> maintains a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2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more updated, the </a:t>
                </a:r>
                <a:r>
                  <a:rPr lang="en-US" altLang="zh-CN" sz="220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lower learning rate.</a:t>
                </a:r>
                <a:endParaRPr lang="en-US" altLang="zh-CN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8C2DA630-5742-2E45-9C49-3C64EB1F5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38" y="1429188"/>
                <a:ext cx="11154229" cy="4719497"/>
              </a:xfrm>
              <a:prstGeom prst="rect">
                <a:avLst/>
              </a:prstGeom>
              <a:blipFill>
                <a:blip r:embed="rId2"/>
                <a:stretch>
                  <a:fillRect l="-683" b="-50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7804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88</a:t>
            </a:fld>
            <a:endParaRPr lang="zh-CN" altLang="en-US" dirty="0"/>
          </a:p>
        </p:txBody>
      </p:sp>
      <p:sp>
        <p:nvSpPr>
          <p:cNvPr id="3" name="矩形 8">
            <a:extLst>
              <a:ext uri="{FF2B5EF4-FFF2-40B4-BE49-F238E27FC236}">
                <a16:creationId xmlns:a16="http://schemas.microsoft.com/office/drawing/2014/main" id="{7D106285-7ED2-5247-87BB-8360511F16D8}"/>
              </a:ext>
            </a:extLst>
          </p:cNvPr>
          <p:cNvSpPr/>
          <p:nvPr/>
        </p:nvSpPr>
        <p:spPr>
          <a:xfrm>
            <a:off x="1095828" y="938855"/>
            <a:ext cx="939271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update rules of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AdaGrad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can be 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15892CC8-9802-964B-BFD3-4DD8CE295B85}"/>
                  </a:ext>
                </a:extLst>
              </p:cNvPr>
              <p:cNvSpPr/>
              <p:nvPr/>
            </p:nvSpPr>
            <p:spPr>
              <a:xfrm>
                <a:off x="53074" y="4328916"/>
                <a:ext cx="8728690" cy="2373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SzPct val="100000"/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loss</a:t>
                </a:r>
                <a:endParaRPr lang="zh-CN" altLang="en-US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hyper-parameter for numerical stability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time step number in parameter update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sum of squares of the gradient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8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15892CC8-9802-964B-BFD3-4DD8CE295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4" y="4328916"/>
                <a:ext cx="8728690" cy="23730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2">
            <a:extLst>
              <a:ext uri="{FF2B5EF4-FFF2-40B4-BE49-F238E27FC236}">
                <a16:creationId xmlns:a16="http://schemas.microsoft.com/office/drawing/2014/main" id="{19A1D99F-D351-1549-973A-AB6D4CDA3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43" y="1836428"/>
            <a:ext cx="3883435" cy="2195079"/>
          </a:xfrm>
          <a:prstGeom prst="rect">
            <a:avLst/>
          </a:prstGeom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id="{7210C8E0-7D4F-7141-B268-EA8BA30C4B6F}"/>
              </a:ext>
            </a:extLst>
          </p:cNvPr>
          <p:cNvSpPr/>
          <p:nvPr/>
        </p:nvSpPr>
        <p:spPr>
          <a:xfrm>
            <a:off x="714829" y="273051"/>
            <a:ext cx="7405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AdaGrad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62C6FD-E5FE-8045-A344-C975DFA2CA6C}"/>
                  </a:ext>
                </a:extLst>
              </p:cNvPr>
              <p:cNvSpPr txBox="1"/>
              <p:nvPr/>
            </p:nvSpPr>
            <p:spPr>
              <a:xfrm>
                <a:off x="6480927" y="4195752"/>
                <a:ext cx="6099142" cy="1521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Common hyper-parameter settings: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=1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zh-CN" altLang="en-US" sz="2000" dirty="0"/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62C6FD-E5FE-8045-A344-C975DFA2C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927" y="4195752"/>
                <a:ext cx="6099142" cy="1521186"/>
              </a:xfrm>
              <a:prstGeom prst="rect">
                <a:avLst/>
              </a:prstGeom>
              <a:blipFill>
                <a:blip r:embed="rId4"/>
                <a:stretch>
                  <a:fillRect l="-1247" b="-41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AC5906-BC87-E742-B2FE-0CFC5F310BBA}"/>
              </a:ext>
            </a:extLst>
          </p:cNvPr>
          <p:cNvCxnSpPr/>
          <p:nvPr/>
        </p:nvCxnSpPr>
        <p:spPr>
          <a:xfrm flipH="1">
            <a:off x="6197602" y="3001699"/>
            <a:ext cx="74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3235F4-1F9A-3A40-82F3-281279B50CFB}"/>
              </a:ext>
            </a:extLst>
          </p:cNvPr>
          <p:cNvSpPr txBox="1"/>
          <p:nvPr/>
        </p:nvSpPr>
        <p:spPr>
          <a:xfrm>
            <a:off x="7079208" y="2778124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latin typeface="Palatino" pitchFamily="2" charset="77"/>
                <a:ea typeface="Palatino" pitchFamily="2" charset="77"/>
              </a:rPr>
              <a:t>accumulated</a:t>
            </a:r>
          </a:p>
        </p:txBody>
      </p:sp>
    </p:spTree>
    <p:extLst>
      <p:ext uri="{BB962C8B-B14F-4D97-AF65-F5344CB8AC3E}">
        <p14:creationId xmlns:p14="http://schemas.microsoft.com/office/powerpoint/2010/main" val="9224268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89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809DE3-807F-8D4C-A44E-6C30A0BA0F3A}"/>
              </a:ext>
            </a:extLst>
          </p:cNvPr>
          <p:cNvSpPr/>
          <p:nvPr/>
        </p:nvSpPr>
        <p:spPr>
          <a:xfrm>
            <a:off x="700314" y="163903"/>
            <a:ext cx="741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RMSProp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57E53822-B348-2F4A-8351-EDBD00B89011}"/>
              </a:ext>
            </a:extLst>
          </p:cNvPr>
          <p:cNvSpPr/>
          <p:nvPr/>
        </p:nvSpPr>
        <p:spPr>
          <a:xfrm>
            <a:off x="1113971" y="1466924"/>
            <a:ext cx="996405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Problems for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AdaGrad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learning rate decreases monotonically and aggressively, which can lead to early and suboptimal convergence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sensitive to initial gradients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RMSProp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solves the problems of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AdaGrad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by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limited history window instead of all history gradients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decay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history gradient</a:t>
            </a:r>
          </a:p>
        </p:txBody>
      </p:sp>
    </p:spTree>
    <p:extLst>
      <p:ext uri="{BB962C8B-B14F-4D97-AF65-F5344CB8AC3E}">
        <p14:creationId xmlns:p14="http://schemas.microsoft.com/office/powerpoint/2010/main" val="1121688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C7836FFD-150B-9443-9F04-8254B0FCF739}"/>
              </a:ext>
            </a:extLst>
          </p:cNvPr>
          <p:cNvSpPr/>
          <p:nvPr/>
        </p:nvSpPr>
        <p:spPr>
          <a:xfrm>
            <a:off x="590328" y="259096"/>
            <a:ext cx="8067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Text Classification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2751B3CA-D1AE-EF4B-85D2-3A425EBD971D}"/>
                  </a:ext>
                </a:extLst>
              </p:cNvPr>
              <p:cNvSpPr/>
              <p:nvPr/>
            </p:nvSpPr>
            <p:spPr>
              <a:xfrm>
                <a:off x="590328" y="1744981"/>
                <a:ext cx="6592947" cy="1705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Represent each word in the sentence also using word embedding.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sequence size can vary!</a:t>
                </a:r>
              </a:p>
            </p:txBody>
          </p:sp>
        </mc:Choice>
        <mc:Fallback xmlns="">
          <p:sp>
            <p:nvSpPr>
              <p:cNvPr id="4" name="矩形 6">
                <a:extLst>
                  <a:ext uri="{FF2B5EF4-FFF2-40B4-BE49-F238E27FC236}">
                    <a16:creationId xmlns:a16="http://schemas.microsoft.com/office/drawing/2014/main" id="{2751B3CA-D1AE-EF4B-85D2-3A425EBD9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28" y="1744981"/>
                <a:ext cx="6592947" cy="1705019"/>
              </a:xfrm>
              <a:prstGeom prst="rect">
                <a:avLst/>
              </a:prstGeom>
              <a:blipFill>
                <a:blip r:embed="rId2"/>
                <a:stretch>
                  <a:fillRect l="-1538" r="-1731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B1DFA14-E004-F44B-B045-6ECFB7246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008"/>
          <a:stretch/>
        </p:blipFill>
        <p:spPr>
          <a:xfrm>
            <a:off x="7477898" y="4016828"/>
            <a:ext cx="4123774" cy="142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092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90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A8C8C0-B6C2-B547-900E-251B9094B40A}"/>
              </a:ext>
            </a:extLst>
          </p:cNvPr>
          <p:cNvSpPr/>
          <p:nvPr/>
        </p:nvSpPr>
        <p:spPr>
          <a:xfrm>
            <a:off x="682172" y="184666"/>
            <a:ext cx="739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RMSProp</a:t>
            </a:r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B375563-FC26-7B48-962D-EFCE00A99089}"/>
              </a:ext>
            </a:extLst>
          </p:cNvPr>
          <p:cNvSpPr/>
          <p:nvPr/>
        </p:nvSpPr>
        <p:spPr>
          <a:xfrm>
            <a:off x="1059543" y="792450"/>
            <a:ext cx="9411023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update rules of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RMSProp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can be 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42DF20D-AAD2-6F47-A135-9957CFE59257}"/>
                  </a:ext>
                </a:extLst>
              </p:cNvPr>
              <p:cNvSpPr/>
              <p:nvPr/>
            </p:nvSpPr>
            <p:spPr>
              <a:xfrm>
                <a:off x="1059543" y="3995187"/>
                <a:ext cx="10765972" cy="2543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200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zh-CN" altLang="en-US" sz="220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/>
                  <a:t>: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dynamic average of the squares of the gradients.</a:t>
                </a:r>
                <a:r>
                  <a:rPr lang="zh-CN" altLang="en-US" sz="2200" dirty="0"/>
                  <a:t> 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200" dirty="0"/>
                  <a:t>: 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hyper-parameter controlling the percentage of the previous average and the current gradient</a:t>
                </a: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Palatino" pitchFamily="2" charset="77"/>
                    <a:cs typeface="Calibri Light" panose="020F0302020204030204" pitchFamily="34" charset="0"/>
                  </a:rPr>
                  <a:t>The remaining updating rules are the same as </a:t>
                </a:r>
                <a:r>
                  <a:rPr lang="en-US" altLang="zh-CN" sz="2200" dirty="0" err="1">
                    <a:solidFill>
                      <a:prstClr val="black"/>
                    </a:solidFill>
                    <a:latin typeface="Palatino" pitchFamily="2" charset="77"/>
                    <a:cs typeface="Calibri Light" panose="020F0302020204030204" pitchFamily="34" charset="0"/>
                  </a:rPr>
                  <a:t>AdaGrad</a:t>
                </a:r>
                <a:endParaRPr lang="zh-CN" altLang="en-US" sz="2200" dirty="0">
                  <a:solidFill>
                    <a:prstClr val="black"/>
                  </a:solidFill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Common hyper-parameter settings: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001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sty m:val="p"/>
                      </m:rPr>
                      <a:rPr lang="el-GR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42DF20D-AAD2-6F47-A135-9957CFE59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43" y="3995187"/>
                <a:ext cx="10765972" cy="2543966"/>
              </a:xfrm>
              <a:prstGeom prst="rect">
                <a:avLst/>
              </a:prstGeom>
              <a:blipFill>
                <a:blip r:embed="rId2"/>
                <a:stretch>
                  <a:fillRect l="-7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F7E671-A88F-8B46-AD31-9C0394C70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81" y="1691881"/>
            <a:ext cx="3632055" cy="22108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E32879-3460-D442-B9EB-BAB9FEA82979}"/>
              </a:ext>
            </a:extLst>
          </p:cNvPr>
          <p:cNvCxnSpPr/>
          <p:nvPr/>
        </p:nvCxnSpPr>
        <p:spPr>
          <a:xfrm flipH="1">
            <a:off x="7194862" y="2607293"/>
            <a:ext cx="74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A951ED-3BAE-944D-975E-F1AB60E1FF4F}"/>
              </a:ext>
            </a:extLst>
          </p:cNvPr>
          <p:cNvSpPr txBox="1"/>
          <p:nvPr/>
        </p:nvSpPr>
        <p:spPr>
          <a:xfrm>
            <a:off x="8076468" y="2383718"/>
            <a:ext cx="26789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d</a:t>
            </a:r>
            <a:r>
              <a:rPr lang="en-CN" sz="2200" dirty="0">
                <a:latin typeface="Palatino" pitchFamily="2" charset="77"/>
                <a:ea typeface="Palatino" pitchFamily="2" charset="77"/>
              </a:rPr>
              <a:t>ecay accumulation</a:t>
            </a:r>
          </a:p>
        </p:txBody>
      </p:sp>
    </p:spTree>
    <p:extLst>
      <p:ext uri="{BB962C8B-B14F-4D97-AF65-F5344CB8AC3E}">
        <p14:creationId xmlns:p14="http://schemas.microsoft.com/office/powerpoint/2010/main" val="834238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062760" y="1224716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85801" y="273051"/>
            <a:ext cx="7434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Adam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DBFFA81-9F33-48CD-A718-285B63CFB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8">
            <a:extLst>
              <a:ext uri="{FF2B5EF4-FFF2-40B4-BE49-F238E27FC236}">
                <a16:creationId xmlns:a16="http://schemas.microsoft.com/office/drawing/2014/main" id="{AD82AE25-9152-47F4-BE55-1AAD6CF7E23C}"/>
              </a:ext>
            </a:extLst>
          </p:cNvPr>
          <p:cNvSpPr/>
          <p:nvPr/>
        </p:nvSpPr>
        <p:spPr>
          <a:xfrm>
            <a:off x="885372" y="1747936"/>
            <a:ext cx="10468428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integrates the ideas of momentum SGD and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RMSProp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by maintaining the exponentially running averages of both the first order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moment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and the second order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moment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first order moment: records the moving average of history gradients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second order moment: accumulates the moving average of history squared gradients</a:t>
            </a:r>
          </a:p>
        </p:txBody>
      </p:sp>
    </p:spTree>
    <p:extLst>
      <p:ext uri="{BB962C8B-B14F-4D97-AF65-F5344CB8AC3E}">
        <p14:creationId xmlns:p14="http://schemas.microsoft.com/office/powerpoint/2010/main" val="9750447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725715" y="273051"/>
            <a:ext cx="739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Adam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DBFFA81-9F33-48CD-A718-285B63CFB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32614DF5-7579-4669-A8C3-CC61AC736E03}"/>
              </a:ext>
            </a:extLst>
          </p:cNvPr>
          <p:cNvSpPr/>
          <p:nvPr/>
        </p:nvSpPr>
        <p:spPr>
          <a:xfrm>
            <a:off x="1088571" y="850553"/>
            <a:ext cx="9381995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two gradient estimations are defined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55BB39-AF44-4761-8E81-89AE8F5D0B62}"/>
                  </a:ext>
                </a:extLst>
              </p:cNvPr>
              <p:cNvSpPr/>
              <p:nvPr/>
            </p:nvSpPr>
            <p:spPr>
              <a:xfrm>
                <a:off x="1088571" y="3868116"/>
                <a:ext cx="10290628" cy="3597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400" dirty="0"/>
                  <a:t>: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first order moment estimation, acting as the momentum</a:t>
                </a:r>
                <a:endParaRPr lang="zh-CN" altLang="en-US" sz="2400" dirty="0">
                  <a:solidFill>
                    <a:prstClr val="black"/>
                  </a:solidFill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𝔼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/>
                  <a:t>: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second order moment estimation, representing the running 	            expectation of the squares of the gradients as in </a:t>
                </a:r>
                <a:r>
                  <a:rPr lang="en-US" altLang="zh-CN" sz="2400" dirty="0" err="1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RMSProp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: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hyper-parameters, which are both recommended to be set to 	close 1.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zh-CN" altLang="en-US" sz="32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55BB39-AF44-4761-8E81-89AE8F5D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1" y="3868116"/>
                <a:ext cx="10290628" cy="3597395"/>
              </a:xfrm>
              <a:prstGeom prst="rect">
                <a:avLst/>
              </a:prstGeom>
              <a:blipFill>
                <a:blip r:embed="rId3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53DECB6-0E85-4660-9BA3-9325848D83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006457"/>
              </p:ext>
            </p:extLst>
          </p:nvPr>
        </p:nvGraphicFramePr>
        <p:xfrm>
          <a:off x="3687419" y="1541690"/>
          <a:ext cx="3623741" cy="1663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4" name="Equation" r:id="rId4" imgW="2019300" imgH="927100" progId="Equation.DSMT4">
                  <p:embed/>
                </p:oleObj>
              </mc:Choice>
              <mc:Fallback>
                <p:oleObj name="Equation" r:id="rId4" imgW="2019300" imgH="9271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953DECB6-0E85-4660-9BA3-9325848D83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7419" y="1541690"/>
                        <a:ext cx="3623741" cy="16637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B73397-A742-BD44-B03A-A607A6BA5112}"/>
              </a:ext>
            </a:extLst>
          </p:cNvPr>
          <p:cNvCxnSpPr/>
          <p:nvPr/>
        </p:nvCxnSpPr>
        <p:spPr>
          <a:xfrm flipH="1">
            <a:off x="7533528" y="2505694"/>
            <a:ext cx="74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0DFB0A-9892-8448-A4EC-142D8C91EC21}"/>
              </a:ext>
            </a:extLst>
          </p:cNvPr>
          <p:cNvSpPr txBox="1"/>
          <p:nvPr/>
        </p:nvSpPr>
        <p:spPr>
          <a:xfrm>
            <a:off x="8415134" y="2282119"/>
            <a:ext cx="1531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f</a:t>
            </a:r>
            <a:r>
              <a:rPr lang="en-CN" sz="2200" dirty="0">
                <a:latin typeface="Palatino" pitchFamily="2" charset="77"/>
                <a:ea typeface="Palatino" pitchFamily="2" charset="77"/>
              </a:rPr>
              <a:t>irst-order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F5A21-2295-214B-BEC9-B29072C5D740}"/>
              </a:ext>
            </a:extLst>
          </p:cNvPr>
          <p:cNvCxnSpPr/>
          <p:nvPr/>
        </p:nvCxnSpPr>
        <p:spPr>
          <a:xfrm flipH="1">
            <a:off x="7670068" y="2996621"/>
            <a:ext cx="7450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A2CA50-F4B4-7242-97D7-283A81AAB46A}"/>
              </a:ext>
            </a:extLst>
          </p:cNvPr>
          <p:cNvSpPr txBox="1"/>
          <p:nvPr/>
        </p:nvSpPr>
        <p:spPr>
          <a:xfrm>
            <a:off x="8551674" y="2773046"/>
            <a:ext cx="19013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Palatino" pitchFamily="2" charset="77"/>
                <a:ea typeface="Palatino" pitchFamily="2" charset="77"/>
              </a:rPr>
              <a:t>second</a:t>
            </a:r>
            <a:r>
              <a:rPr lang="en-CN" sz="2200" dirty="0">
                <a:latin typeface="Palatino" pitchFamily="2" charset="77"/>
                <a:ea typeface="Palatino" pitchFamily="2" charset="77"/>
              </a:rPr>
              <a:t>-order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20">
                <a:extLst>
                  <a:ext uri="{FF2B5EF4-FFF2-40B4-BE49-F238E27FC236}">
                    <a16:creationId xmlns:a16="http://schemas.microsoft.com/office/drawing/2014/main" id="{ED20EED7-4035-EE4D-8F42-670FF8DE27DF}"/>
                  </a:ext>
                </a:extLst>
              </p:cNvPr>
              <p:cNvSpPr txBox="1"/>
              <p:nvPr/>
            </p:nvSpPr>
            <p:spPr>
              <a:xfrm>
                <a:off x="3204968" y="3205840"/>
                <a:ext cx="4572000" cy="881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</m:acc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>
                                      <a:latin typeface="Cambria Math" panose="02040503050406030204" pitchFamily="18" charset="0"/>
                                    </a:rPr>
                                    <m:t>𝐠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20">
                <a:extLst>
                  <a:ext uri="{FF2B5EF4-FFF2-40B4-BE49-F238E27FC236}">
                    <a16:creationId xmlns:a16="http://schemas.microsoft.com/office/drawing/2014/main" id="{ED20EED7-4035-EE4D-8F42-670FF8DE2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968" y="3205840"/>
                <a:ext cx="4572000" cy="881075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6024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93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53143" y="273051"/>
            <a:ext cx="7466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Adam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DBFFA81-9F33-48CD-A718-285B63CFB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32614DF5-7579-4669-A8C3-CC61AC736E03}"/>
                  </a:ext>
                </a:extLst>
              </p:cNvPr>
              <p:cNvSpPr/>
              <p:nvPr/>
            </p:nvSpPr>
            <p:spPr>
              <a:xfrm>
                <a:off x="1143000" y="918286"/>
                <a:ext cx="9742714" cy="1849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initial values of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are both zeroes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At time step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(a weighted sum of gradients within time step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is given by</a:t>
                </a: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32614DF5-7579-4669-A8C3-CC61AC736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918286"/>
                <a:ext cx="9742714" cy="1849802"/>
              </a:xfrm>
              <a:prstGeom prst="rect">
                <a:avLst/>
              </a:prstGeom>
              <a:blipFill>
                <a:blip r:embed="rId3"/>
                <a:stretch>
                  <a:fillRect l="-876" b="-7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75701F3-5CE6-45ED-8413-C0DD9D8571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0606" y="3123168"/>
          <a:ext cx="5908994" cy="237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8" name="Equation" r:id="rId4" imgW="2870200" imgH="1155700" progId="Equation.DSMT4">
                  <p:embed/>
                </p:oleObj>
              </mc:Choice>
              <mc:Fallback>
                <p:oleObj name="Equation" r:id="rId4" imgW="2870200" imgH="11557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F75701F3-5CE6-45ED-8413-C0DD9D8571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0606" y="3123168"/>
                        <a:ext cx="5908994" cy="23792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4959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707571" y="273051"/>
            <a:ext cx="7412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Adam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DBFFA81-9F33-48CD-A718-285B63CFB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32614DF5-7579-4669-A8C3-CC61AC736E03}"/>
                  </a:ext>
                </a:extLst>
              </p:cNvPr>
              <p:cNvSpPr/>
              <p:nvPr/>
            </p:nvSpPr>
            <p:spPr>
              <a:xfrm>
                <a:off x="1077686" y="918286"/>
                <a:ext cx="9392880" cy="1277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which is the sum of the weights of the gradients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is given by</a:t>
                </a: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32614DF5-7579-4669-A8C3-CC61AC736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6" y="918286"/>
                <a:ext cx="9392880" cy="1277144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0219AA7-7573-49CB-859E-4F7C0ADED9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00870" y="2352441"/>
          <a:ext cx="5564235" cy="2153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2" name="Equation" r:id="rId4" imgW="2921000" imgH="1130300" progId="Equation.DSMT4">
                  <p:embed/>
                </p:oleObj>
              </mc:Choice>
              <mc:Fallback>
                <p:oleObj name="Equation" r:id="rId4" imgW="2921000" imgH="11303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0219AA7-7573-49CB-859E-4F7C0ADED9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870" y="2352441"/>
                        <a:ext cx="5564235" cy="21531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1E5CB7C-7E93-437D-88FD-7853FF6103AC}"/>
                  </a:ext>
                </a:extLst>
              </p:cNvPr>
              <p:cNvSpPr/>
              <p:nvPr/>
            </p:nvSpPr>
            <p:spPr>
              <a:xfrm>
                <a:off x="1077686" y="4630212"/>
                <a:ext cx="9392880" cy="1143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close to 1; Adam is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biased towards zero parameter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update in the beginning steps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1E5CB7C-7E93-437D-88FD-7853FF610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6" y="4630212"/>
                <a:ext cx="9392880" cy="1143775"/>
              </a:xfrm>
              <a:prstGeom prst="rect">
                <a:avLst/>
              </a:prstGeom>
              <a:blipFill>
                <a:blip r:embed="rId6"/>
                <a:stretch>
                  <a:fillRect l="-810" b="-131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0415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95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1514603" y="1666462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725715" y="273051"/>
            <a:ext cx="739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Adam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DBFFA81-9F33-48CD-A718-285B63CFB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E89AD6-7006-4E01-BBE8-5E11B7250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E4ED82-2E16-4E5D-9CB0-5FFC2EF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2070A81-967D-4006-871B-147F890EA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731738-A006-4F00-A819-6951A1FC337E}"/>
                  </a:ext>
                </a:extLst>
              </p:cNvPr>
              <p:cNvSpPr txBox="1"/>
              <p:nvPr/>
            </p:nvSpPr>
            <p:spPr>
              <a:xfrm>
                <a:off x="2644496" y="1466401"/>
                <a:ext cx="4572000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731738-A006-4F00-A819-6951A1FC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496" y="1466401"/>
                <a:ext cx="4572000" cy="816314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1ED060A-5747-436E-BDA6-A0BE53C23D39}"/>
                  </a:ext>
                </a:extLst>
              </p:cNvPr>
              <p:cNvSpPr txBox="1"/>
              <p:nvPr/>
            </p:nvSpPr>
            <p:spPr>
              <a:xfrm>
                <a:off x="2717310" y="2738110"/>
                <a:ext cx="4572000" cy="922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</m:acc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1ED060A-5747-436E-BDA6-A0BE53C23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10" y="2738110"/>
                <a:ext cx="4572000" cy="922304"/>
              </a:xfrm>
              <a:prstGeom prst="rect">
                <a:avLst/>
              </a:prstGeom>
              <a:blipFill>
                <a:blip r:embed="rId3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14C994F-3494-45B2-AA83-F2737BF18B7B}"/>
                  </a:ext>
                </a:extLst>
              </p:cNvPr>
              <p:cNvSpPr txBox="1"/>
              <p:nvPr/>
            </p:nvSpPr>
            <p:spPr>
              <a:xfrm>
                <a:off x="2979945" y="4158498"/>
                <a:ext cx="4572000" cy="881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𝛩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</m:acc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>
                                      <a:latin typeface="Cambria Math" panose="02040503050406030204" pitchFamily="18" charset="0"/>
                                    </a:rPr>
                                    <m:t>𝐠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14C994F-3494-45B2-AA83-F2737BF18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945" y="4158498"/>
                <a:ext cx="4572000" cy="881075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8">
            <a:extLst>
              <a:ext uri="{FF2B5EF4-FFF2-40B4-BE49-F238E27FC236}">
                <a16:creationId xmlns:a16="http://schemas.microsoft.com/office/drawing/2014/main" id="{3D314021-E859-4EA7-B847-8C9DDC003551}"/>
              </a:ext>
            </a:extLst>
          </p:cNvPr>
          <p:cNvSpPr/>
          <p:nvPr/>
        </p:nvSpPr>
        <p:spPr>
          <a:xfrm>
            <a:off x="1226925" y="925544"/>
            <a:ext cx="9335845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 remedy these biases, Adam uses bias-corrected estimations</a:t>
            </a:r>
          </a:p>
        </p:txBody>
      </p:sp>
      <p:sp>
        <p:nvSpPr>
          <p:cNvPr id="28" name="矩形 8">
            <a:extLst>
              <a:ext uri="{FF2B5EF4-FFF2-40B4-BE49-F238E27FC236}">
                <a16:creationId xmlns:a16="http://schemas.microsoft.com/office/drawing/2014/main" id="{F645CE24-5BA1-4CDA-92B3-9A31F199C8D6}"/>
              </a:ext>
            </a:extLst>
          </p:cNvPr>
          <p:cNvSpPr/>
          <p:nvPr/>
        </p:nvSpPr>
        <p:spPr>
          <a:xfrm>
            <a:off x="1226926" y="2077975"/>
            <a:ext cx="8718988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bias-corrected estimations for the second order moment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8">
                <a:extLst>
                  <a:ext uri="{FF2B5EF4-FFF2-40B4-BE49-F238E27FC236}">
                    <a16:creationId xmlns:a16="http://schemas.microsoft.com/office/drawing/2014/main" id="{C73A44DA-4989-4B9E-91A7-6326D10584CA}"/>
                  </a:ext>
                </a:extLst>
              </p:cNvPr>
              <p:cNvSpPr/>
              <p:nvPr/>
            </p:nvSpPr>
            <p:spPr>
              <a:xfrm>
                <a:off x="1226926" y="3453444"/>
                <a:ext cx="8325612" cy="647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final update rule for Adam applied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</a:t>
                </a:r>
              </a:p>
            </p:txBody>
          </p:sp>
        </mc:Choice>
        <mc:Fallback xmlns="">
          <p:sp>
            <p:nvSpPr>
              <p:cNvPr id="29" name="矩形 8">
                <a:extLst>
                  <a:ext uri="{FF2B5EF4-FFF2-40B4-BE49-F238E27FC236}">
                    <a16:creationId xmlns:a16="http://schemas.microsoft.com/office/drawing/2014/main" id="{C73A44DA-4989-4B9E-91A7-6326D1058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26" y="3453444"/>
                <a:ext cx="8325612" cy="647421"/>
              </a:xfrm>
              <a:prstGeom prst="rect">
                <a:avLst/>
              </a:prstGeom>
              <a:blipFill>
                <a:blip r:embed="rId5"/>
                <a:stretch>
                  <a:fillRect l="-1065" b="-21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70628DA-4464-411B-B569-854AA08D64B4}"/>
                  </a:ext>
                </a:extLst>
              </p:cNvPr>
              <p:cNvSpPr/>
              <p:nvPr/>
            </p:nvSpPr>
            <p:spPr>
              <a:xfrm>
                <a:off x="1226926" y="4964417"/>
                <a:ext cx="8325612" cy="1694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Common hyper-parameter settings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400" dirty="0"/>
                  <a:t>: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marL="742950" lvl="1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sz="2400" dirty="0"/>
                  <a:t>: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70628DA-4464-411B-B569-854AA08D6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26" y="4964417"/>
                <a:ext cx="8325612" cy="1694503"/>
              </a:xfrm>
              <a:prstGeom prst="rect">
                <a:avLst/>
              </a:prstGeom>
              <a:blipFill>
                <a:blip r:embed="rId6"/>
                <a:stretch>
                  <a:fillRect l="-1065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5187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7393" y="201169"/>
            <a:ext cx="2218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24334" y="1439994"/>
            <a:ext cx="5889379" cy="397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9.1 Building a Text Classifier without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Manual Features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9.2 Pooling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9.3 Convolutional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 Recurrent Neural Network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9.4.1 Vanilla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9.4.2 Training RNNs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9.4.3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7B3DB704-5FC3-4928-8884-4DE82A1A2E5B}"/>
              </a:ext>
            </a:extLst>
          </p:cNvPr>
          <p:cNvSpPr/>
          <p:nvPr/>
        </p:nvSpPr>
        <p:spPr>
          <a:xfrm>
            <a:off x="6017263" y="1439994"/>
            <a:ext cx="5666936" cy="383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 Neural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9.5.1 Query-Key-Value Attention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9.5.2 Self-Attention-Network (SAN)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 Training Neural Network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9.6.1 Architecture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9.6.2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Improving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9.6.3 Parameterize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Specific Learning Rate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9.6.4 Hyper-Parameter Search</a:t>
            </a:r>
          </a:p>
        </p:txBody>
      </p:sp>
    </p:spTree>
    <p:extLst>
      <p:ext uri="{BB962C8B-B14F-4D97-AF65-F5344CB8AC3E}">
        <p14:creationId xmlns:p14="http://schemas.microsoft.com/office/powerpoint/2010/main" val="7135852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2DC48BC5-3644-E44E-AA6D-DB051D71DE1C}"/>
              </a:ext>
            </a:extLst>
          </p:cNvPr>
          <p:cNvSpPr/>
          <p:nvPr/>
        </p:nvSpPr>
        <p:spPr>
          <a:xfrm>
            <a:off x="598313" y="258152"/>
            <a:ext cx="5746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Hyper-Parameter Search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7638601-0040-8F42-A990-FEFD05AF33A4}"/>
              </a:ext>
            </a:extLst>
          </p:cNvPr>
          <p:cNvSpPr/>
          <p:nvPr/>
        </p:nvSpPr>
        <p:spPr>
          <a:xfrm>
            <a:off x="1162668" y="1633516"/>
            <a:ext cx="9657731" cy="335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Grid search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Specify a set of candidate values for each hyperparameter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Build a model for every combination of the specified hyperparameters and evaluate the performance of each model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Random search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Random combinations of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8015611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98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718457" y="245737"/>
            <a:ext cx="7859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Choosing a Training Method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DBFFA81-9F33-48CD-A718-285B63CFB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D343E3C3-2DE0-4FF6-91B8-B40209E5B5F6}"/>
              </a:ext>
            </a:extLst>
          </p:cNvPr>
          <p:cNvSpPr/>
          <p:nvPr/>
        </p:nvSpPr>
        <p:spPr>
          <a:xfrm>
            <a:off x="1066800" y="1181908"/>
            <a:ext cx="10196286" cy="5021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performance of these adaptive gradient optimizers can vary with different datasets and hyper-parameter choices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choice of the optimizer itself can be viewed as a hyper-parameter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Adam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most popular choice of the adaptive gradient optimizers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converges much faster than SGD with momentum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  <a:p>
            <a:pPr marL="1257300" lvl="2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obtain good or even better performances with careful learning rate decay compared to Adam</a:t>
            </a:r>
          </a:p>
        </p:txBody>
      </p:sp>
    </p:spTree>
    <p:extLst>
      <p:ext uri="{BB962C8B-B14F-4D97-AF65-F5344CB8AC3E}">
        <p14:creationId xmlns:p14="http://schemas.microsoft.com/office/powerpoint/2010/main" val="23864672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99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DBFFA81-9F33-48CD-A718-285B63CFB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A62E21E0-DFB9-1E47-9492-94BDA3608E69}"/>
              </a:ext>
            </a:extLst>
          </p:cNvPr>
          <p:cNvSpPr/>
          <p:nvPr/>
        </p:nvSpPr>
        <p:spPr>
          <a:xfrm>
            <a:off x="731520" y="339582"/>
            <a:ext cx="7159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079B195F-E40A-0148-BF9E-B912A31B29EA}"/>
              </a:ext>
            </a:extLst>
          </p:cNvPr>
          <p:cNvSpPr/>
          <p:nvPr/>
        </p:nvSpPr>
        <p:spPr>
          <a:xfrm>
            <a:off x="1200150" y="1671520"/>
            <a:ext cx="979170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Pooling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CNN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Recurrent Neural Network and LSTM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Attention and Self Attention network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Network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144555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71"/>
  <p:tag name="OUTPUTTYPE" val="PDF"/>
  <p:tag name="IGUANATEXVERSION" val="160"/>
  <p:tag name="LATEXADDIN" val="\documentclass{article}&#10;\usepackage{amsmath}&#10;\pagestyle{empty}&#10;\begin{document}&#10;&#10;$score(\mathbf{q},\mathbf{h}_i)=\mathbf{v}^T\tanh(\mathbf{W}(\mathbf{q}\oplus\mathbf{h}_i)+\mathbf{b})$&#10;&#10;&#10;\end{document}"/>
  <p:tag name="IGUANATEXSIZE" val="20"/>
  <p:tag name="IGUANATEXCURSOR" val="8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"/>
  <p:tag name="ORIGINALWIDTH" val="164"/>
  <p:tag name="OUTPUTTYPE" val="PDF"/>
  <p:tag name="IGUANATEXVERSION" val="160"/>
  <p:tag name="LATEXADDIN" val="\documentclass{article}&#10;\usepackage{amsmath}&#10;\pagestyle{empty}&#10;\begin{document}&#10;&#10;$\begin{aligned} &amp; \mathbf{h}_1=attention(\mathbf{q}_1,\mathbf{K},\mathbf{V}) \\ &amp; \mathbf{h}_2=attention(\mathbf{q}_2,\mathbf{K},\mathbf{V}) \\ &amp; \mathbf{h}_l=attention(\mathbf{q}_l,\mathbf{K},\mathbf{V}) \\ &amp; attention(\mathbf{Q},\mathbf{K},\mathbf{V})=[\mathbf{h}_1;\mathbf{h}_2;\cdots;\mathbf{h}_l], \end{aligned}$&#10;&#10;&#10;\end{document}"/>
  <p:tag name="IGUANATEXSIZE" val="20"/>
  <p:tag name="IGUANATEXCURSOR" val="399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155"/>
  <p:tag name="OUTPUTTYPE" val="PDF"/>
  <p:tag name="IGUANATEXVERSION" val="160"/>
  <p:tag name="LATEXADDIN" val="\documentclass{article}&#10;\usepackage{amsmath}&#10;\pagestyle{empty}&#10;\begin{document}&#10;&#10;$\mathbf{H}_{1: n}=\operatorname{attention}\left(\mathbf{\hat{X}}_{1: n}, \mathbf{\hat{X}}_{1: n}, \mathbf{\hat{X}}_{1: n}\right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6"/>
  <p:tag name="OUTPUTTYPE" val="PDF"/>
  <p:tag name="IGUANATEXVERSION" val="160"/>
  <p:tag name="LATEXADDIN" val="\documentclass{article}&#10;\usepackage{amsmath}&#10;\pagestyle{empty}&#10;\begin{document}&#10;&#10;$\hat{\mathbf{x}}_{i}=\mathbf{x}_{i}+\hat{\mathbf{p}}_{i}.$&#10;&#10;&#10;\end{document}"/>
  <p:tag name="IGUANATEXSIZE" val="20"/>
  <p:tag name="IGUANATEXCURSOR" val="14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73589</TotalTime>
  <Words>5090</Words>
  <Application>Microsoft Office PowerPoint</Application>
  <PresentationFormat>宽屏</PresentationFormat>
  <Paragraphs>1057</Paragraphs>
  <Slides>99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9" baseType="lpstr">
      <vt:lpstr>Andale Mono</vt:lpstr>
      <vt:lpstr>Palatino</vt:lpstr>
      <vt:lpstr>等线</vt:lpstr>
      <vt:lpstr>Arial</vt:lpstr>
      <vt:lpstr>Calibri</vt:lpstr>
      <vt:lpstr>Calibri Light</vt:lpstr>
      <vt:lpstr>Cambria Math</vt:lpstr>
      <vt:lpstr>Times</vt:lpstr>
      <vt:lpstr>Office 主题​​</vt:lpstr>
      <vt:lpstr>Equation</vt:lpstr>
      <vt:lpstr>Natural Language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李 文豫</cp:lastModifiedBy>
  <cp:revision>566</cp:revision>
  <cp:lastPrinted>2021-02-01T05:40:03Z</cp:lastPrinted>
  <dcterms:created xsi:type="dcterms:W3CDTF">2018-10-12T14:21:45Z</dcterms:created>
  <dcterms:modified xsi:type="dcterms:W3CDTF">2025-11-13T07:30:12Z</dcterms:modified>
</cp:coreProperties>
</file>